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9" r:id="rId1"/>
  </p:sldMasterIdLst>
  <p:notesMasterIdLst>
    <p:notesMasterId r:id="rId15"/>
  </p:notesMasterIdLst>
  <p:handoutMasterIdLst>
    <p:handoutMasterId r:id="rId16"/>
  </p:handoutMasterIdLst>
  <p:sldIdLst>
    <p:sldId id="256" r:id="rId2"/>
    <p:sldId id="578" r:id="rId3"/>
    <p:sldId id="581" r:id="rId4"/>
    <p:sldId id="617" r:id="rId5"/>
    <p:sldId id="585" r:id="rId6"/>
    <p:sldId id="616" r:id="rId7"/>
    <p:sldId id="588" r:id="rId8"/>
    <p:sldId id="589" r:id="rId9"/>
    <p:sldId id="591" r:id="rId10"/>
    <p:sldId id="592" r:id="rId11"/>
    <p:sldId id="599" r:id="rId12"/>
    <p:sldId id="603" r:id="rId13"/>
    <p:sldId id="555"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32B3"/>
    <a:srgbClr val="FF389E"/>
    <a:srgbClr val="B32121"/>
    <a:srgbClr val="CF2D44"/>
    <a:srgbClr val="151A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47"/>
    <p:restoredTop sz="94677"/>
  </p:normalViewPr>
  <p:slideViewPr>
    <p:cSldViewPr>
      <p:cViewPr varScale="1">
        <p:scale>
          <a:sx n="55" d="100"/>
          <a:sy n="55" d="100"/>
        </p:scale>
        <p:origin x="-1446" y="-84"/>
      </p:cViewPr>
      <p:guideLst>
        <p:guide orient="horz" pos="2160"/>
        <p:guide pos="2880"/>
      </p:guideLst>
    </p:cSldViewPr>
  </p:slideViewPr>
  <p:outlineViewPr>
    <p:cViewPr>
      <p:scale>
        <a:sx n="33" d="100"/>
        <a:sy n="33" d="100"/>
      </p:scale>
      <p:origin x="104" y="1327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4369072404310796E-2"/>
          <c:y val="5.7931093822146805E-4"/>
          <c:w val="0.89621104375802596"/>
          <c:h val="0.72926289313068704"/>
        </c:manualLayout>
      </c:layout>
      <c:barChart>
        <c:barDir val="col"/>
        <c:grouping val="stacked"/>
        <c:varyColors val="0"/>
        <c:ser>
          <c:idx val="0"/>
          <c:order val="0"/>
          <c:tx>
            <c:strRef>
              <c:f>Sheet1!$B$1</c:f>
              <c:strCache>
                <c:ptCount val="1"/>
                <c:pt idx="0">
                  <c:v>Severe</c:v>
                </c:pt>
              </c:strCache>
            </c:strRef>
          </c:tx>
          <c:spPr>
            <a:ln>
              <a:noFill/>
            </a:ln>
          </c:spPr>
          <c:invertIfNegative val="0"/>
          <c:dPt>
            <c:idx val="0"/>
            <c:invertIfNegative val="0"/>
            <c:bubble3D val="0"/>
            <c:spPr>
              <a:solidFill>
                <a:srgbClr val="4F81BD"/>
              </a:solidFill>
              <a:ln>
                <a:solidFill>
                  <a:srgbClr val="4F81BD"/>
                </a:solidFill>
              </a:ln>
            </c:spPr>
            <c:extLst xmlns:c16r2="http://schemas.microsoft.com/office/drawing/2015/06/chart">
              <c:ext xmlns:c16="http://schemas.microsoft.com/office/drawing/2014/chart" uri="{C3380CC4-5D6E-409C-BE32-E72D297353CC}">
                <c16:uniqueId val="{00000001-1764-094D-9B6C-7FF112F687C9}"/>
              </c:ext>
            </c:extLst>
          </c:dPt>
          <c:dPt>
            <c:idx val="1"/>
            <c:invertIfNegative val="0"/>
            <c:bubble3D val="0"/>
            <c:spPr>
              <a:solidFill>
                <a:srgbClr val="C0504D"/>
              </a:solidFill>
              <a:ln>
                <a:solidFill>
                  <a:srgbClr val="C0504D"/>
                </a:solidFill>
              </a:ln>
            </c:spPr>
            <c:extLst xmlns:c16r2="http://schemas.microsoft.com/office/drawing/2015/06/chart">
              <c:ext xmlns:c16="http://schemas.microsoft.com/office/drawing/2014/chart" uri="{C3380CC4-5D6E-409C-BE32-E72D297353CC}">
                <c16:uniqueId val="{00000003-1764-094D-9B6C-7FF112F687C9}"/>
              </c:ext>
            </c:extLst>
          </c:dPt>
          <c:dPt>
            <c:idx val="2"/>
            <c:invertIfNegative val="0"/>
            <c:bubble3D val="0"/>
            <c:spPr>
              <a:solidFill>
                <a:srgbClr val="9BBB59"/>
              </a:solidFill>
              <a:ln>
                <a:solidFill>
                  <a:srgbClr val="9BBB59"/>
                </a:solidFill>
              </a:ln>
            </c:spPr>
            <c:extLst xmlns:c16r2="http://schemas.microsoft.com/office/drawing/2015/06/chart">
              <c:ext xmlns:c16="http://schemas.microsoft.com/office/drawing/2014/chart" uri="{C3380CC4-5D6E-409C-BE32-E72D297353CC}">
                <c16:uniqueId val="{00000005-1764-094D-9B6C-7FF112F687C9}"/>
              </c:ext>
            </c:extLst>
          </c:dPt>
          <c:dPt>
            <c:idx val="3"/>
            <c:invertIfNegative val="0"/>
            <c:bubble3D val="0"/>
            <c:spPr>
              <a:solidFill>
                <a:srgbClr val="8064A2"/>
              </a:solidFill>
              <a:ln>
                <a:solidFill>
                  <a:srgbClr val="8064A2"/>
                </a:solidFill>
              </a:ln>
            </c:spPr>
            <c:extLst xmlns:c16r2="http://schemas.microsoft.com/office/drawing/2015/06/chart">
              <c:ext xmlns:c16="http://schemas.microsoft.com/office/drawing/2014/chart" uri="{C3380CC4-5D6E-409C-BE32-E72D297353CC}">
                <c16:uniqueId val="{00000007-1764-094D-9B6C-7FF112F687C9}"/>
              </c:ext>
            </c:extLst>
          </c:dPt>
          <c:dPt>
            <c:idx val="4"/>
            <c:invertIfNegative val="0"/>
            <c:bubble3D val="0"/>
            <c:spPr>
              <a:solidFill>
                <a:srgbClr val="4BACC6"/>
              </a:solidFill>
              <a:ln>
                <a:solidFill>
                  <a:srgbClr val="4BACC6"/>
                </a:solidFill>
              </a:ln>
            </c:spPr>
            <c:extLst xmlns:c16r2="http://schemas.microsoft.com/office/drawing/2015/06/chart">
              <c:ext xmlns:c16="http://schemas.microsoft.com/office/drawing/2014/chart" uri="{C3380CC4-5D6E-409C-BE32-E72D297353CC}">
                <c16:uniqueId val="{00000009-1764-094D-9B6C-7FF112F687C9}"/>
              </c:ext>
            </c:extLst>
          </c:dPt>
          <c:dPt>
            <c:idx val="5"/>
            <c:invertIfNegative val="0"/>
            <c:bubble3D val="0"/>
            <c:spPr>
              <a:solidFill>
                <a:srgbClr val="F79646"/>
              </a:solidFill>
              <a:ln>
                <a:solidFill>
                  <a:srgbClr val="F79646"/>
                </a:solidFill>
              </a:ln>
            </c:spPr>
            <c:extLst xmlns:c16r2="http://schemas.microsoft.com/office/drawing/2015/06/chart">
              <c:ext xmlns:c16="http://schemas.microsoft.com/office/drawing/2014/chart" uri="{C3380CC4-5D6E-409C-BE32-E72D297353CC}">
                <c16:uniqueId val="{0000000B-1764-094D-9B6C-7FF112F687C9}"/>
              </c:ext>
            </c:extLst>
          </c:dPt>
          <c:dLbls>
            <c:dLbl>
              <c:idx val="4"/>
              <c:layout/>
              <c:tx>
                <c:rich>
                  <a:bodyPr/>
                  <a:lstStyle/>
                  <a:p>
                    <a:r>
                      <a:rPr lang="en-US" sz="1600"/>
                      <a:t>20%</a:t>
                    </a:r>
                    <a:endParaRPr lang="en-US"/>
                  </a:p>
                </c:rich>
              </c:tx>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1764-094D-9B6C-7FF112F687C9}"/>
                </c:ext>
              </c:extLst>
            </c:dLbl>
            <c:dLbl>
              <c:idx val="18"/>
              <c:tx>
                <c:rich>
                  <a:bodyPr/>
                  <a:lstStyle/>
                  <a:p>
                    <a:r>
                      <a:rPr lang="en-US" sz="1600" dirty="0"/>
                      <a:t>14%</a:t>
                    </a:r>
                    <a:endParaRPr lang="en-US" dirty="0"/>
                  </a:p>
                </c:rich>
              </c:tx>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1764-094D-9B6C-7FF112F687C9}"/>
                </c:ext>
              </c:extLst>
            </c:dLbl>
            <c:spPr>
              <a:noFill/>
              <a:ln>
                <a:noFill/>
              </a:ln>
              <a:effectLst/>
            </c:spPr>
            <c:txPr>
              <a:bodyPr anchor="t" anchorCtr="1"/>
              <a:lstStyle/>
              <a:p>
                <a:pPr>
                  <a:defRPr sz="16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HIV-unexposed</c:v>
                </c:pt>
                <c:pt idx="1">
                  <c:v>TDF/FTC/EFV</c:v>
                </c:pt>
                <c:pt idx="2">
                  <c:v>TDF/FTC/NVP</c:v>
                </c:pt>
                <c:pt idx="3">
                  <c:v>ZDV/3TC/NVP</c:v>
                </c:pt>
                <c:pt idx="4">
                  <c:v>TDF/FTC/LPV-r</c:v>
                </c:pt>
                <c:pt idx="5">
                  <c:v>ZDV/3TC/LPV-r</c:v>
                </c:pt>
              </c:strCache>
            </c:strRef>
          </c:cat>
          <c:val>
            <c:numRef>
              <c:f>Sheet1!$B$2:$B$7</c:f>
              <c:numCache>
                <c:formatCode>0%</c:formatCode>
                <c:ptCount val="6"/>
                <c:pt idx="0">
                  <c:v>0.1004</c:v>
                </c:pt>
                <c:pt idx="1">
                  <c:v>0.123</c:v>
                </c:pt>
                <c:pt idx="2">
                  <c:v>0.1789</c:v>
                </c:pt>
                <c:pt idx="3">
                  <c:v>0.20730000000000001</c:v>
                </c:pt>
                <c:pt idx="4">
                  <c:v>0.1948</c:v>
                </c:pt>
                <c:pt idx="5">
                  <c:v>0.23350000000000001</c:v>
                </c:pt>
              </c:numCache>
            </c:numRef>
          </c:val>
          <c:extLst xmlns:c16r2="http://schemas.microsoft.com/office/drawing/2015/06/chart">
            <c:ext xmlns:c16="http://schemas.microsoft.com/office/drawing/2014/chart" uri="{C3380CC4-5D6E-409C-BE32-E72D297353CC}">
              <c16:uniqueId val="{0000000D-1764-094D-9B6C-7FF112F687C9}"/>
            </c:ext>
          </c:extLst>
        </c:ser>
        <c:ser>
          <c:idx val="1"/>
          <c:order val="1"/>
          <c:tx>
            <c:strRef>
              <c:f>Sheet1!$C$1</c:f>
              <c:strCache>
                <c:ptCount val="1"/>
                <c:pt idx="0">
                  <c:v>Non-Severe</c:v>
                </c:pt>
              </c:strCache>
            </c:strRef>
          </c:tx>
          <c:spPr>
            <a:ln>
              <a:noFill/>
            </a:ln>
          </c:spPr>
          <c:invertIfNegative val="0"/>
          <c:dPt>
            <c:idx val="0"/>
            <c:invertIfNegative val="0"/>
            <c:bubble3D val="0"/>
            <c:spPr>
              <a:solidFill>
                <a:srgbClr val="4F81BD">
                  <a:lumMod val="40000"/>
                  <a:lumOff val="60000"/>
                </a:srgbClr>
              </a:solidFill>
              <a:ln>
                <a:solidFill>
                  <a:srgbClr val="4F81BD">
                    <a:lumMod val="40000"/>
                    <a:lumOff val="60000"/>
                  </a:srgbClr>
                </a:solidFill>
              </a:ln>
            </c:spPr>
            <c:extLst xmlns:c16r2="http://schemas.microsoft.com/office/drawing/2015/06/chart">
              <c:ext xmlns:c16="http://schemas.microsoft.com/office/drawing/2014/chart" uri="{C3380CC4-5D6E-409C-BE32-E72D297353CC}">
                <c16:uniqueId val="{0000000F-1764-094D-9B6C-7FF112F687C9}"/>
              </c:ext>
            </c:extLst>
          </c:dPt>
          <c:dPt>
            <c:idx val="1"/>
            <c:invertIfNegative val="0"/>
            <c:bubble3D val="0"/>
            <c:spPr>
              <a:solidFill>
                <a:srgbClr val="C0504D">
                  <a:lumMod val="40000"/>
                  <a:lumOff val="60000"/>
                </a:srgbClr>
              </a:solidFill>
              <a:ln>
                <a:solidFill>
                  <a:srgbClr val="C0504D">
                    <a:lumMod val="40000"/>
                    <a:lumOff val="60000"/>
                  </a:srgbClr>
                </a:solidFill>
              </a:ln>
            </c:spPr>
            <c:extLst xmlns:c16r2="http://schemas.microsoft.com/office/drawing/2015/06/chart">
              <c:ext xmlns:c16="http://schemas.microsoft.com/office/drawing/2014/chart" uri="{C3380CC4-5D6E-409C-BE32-E72D297353CC}">
                <c16:uniqueId val="{00000011-1764-094D-9B6C-7FF112F687C9}"/>
              </c:ext>
            </c:extLst>
          </c:dPt>
          <c:dPt>
            <c:idx val="2"/>
            <c:invertIfNegative val="0"/>
            <c:bubble3D val="0"/>
            <c:spPr>
              <a:solidFill>
                <a:srgbClr val="9BBB59">
                  <a:lumMod val="40000"/>
                  <a:lumOff val="60000"/>
                </a:srgbClr>
              </a:solidFill>
              <a:ln>
                <a:solidFill>
                  <a:srgbClr val="9BBB59">
                    <a:lumMod val="40000"/>
                    <a:lumOff val="60000"/>
                  </a:srgbClr>
                </a:solidFill>
              </a:ln>
            </c:spPr>
            <c:extLst xmlns:c16r2="http://schemas.microsoft.com/office/drawing/2015/06/chart">
              <c:ext xmlns:c16="http://schemas.microsoft.com/office/drawing/2014/chart" uri="{C3380CC4-5D6E-409C-BE32-E72D297353CC}">
                <c16:uniqueId val="{00000013-1764-094D-9B6C-7FF112F687C9}"/>
              </c:ext>
            </c:extLst>
          </c:dPt>
          <c:dPt>
            <c:idx val="3"/>
            <c:invertIfNegative val="0"/>
            <c:bubble3D val="0"/>
            <c:spPr>
              <a:solidFill>
                <a:srgbClr val="8064A2">
                  <a:lumMod val="40000"/>
                  <a:lumOff val="60000"/>
                </a:srgbClr>
              </a:solidFill>
              <a:ln>
                <a:solidFill>
                  <a:srgbClr val="8064A2">
                    <a:lumMod val="40000"/>
                    <a:lumOff val="60000"/>
                  </a:srgbClr>
                </a:solidFill>
              </a:ln>
            </c:spPr>
            <c:extLst xmlns:c16r2="http://schemas.microsoft.com/office/drawing/2015/06/chart">
              <c:ext xmlns:c16="http://schemas.microsoft.com/office/drawing/2014/chart" uri="{C3380CC4-5D6E-409C-BE32-E72D297353CC}">
                <c16:uniqueId val="{00000015-1764-094D-9B6C-7FF112F687C9}"/>
              </c:ext>
            </c:extLst>
          </c:dPt>
          <c:dPt>
            <c:idx val="4"/>
            <c:invertIfNegative val="0"/>
            <c:bubble3D val="0"/>
            <c:spPr>
              <a:solidFill>
                <a:srgbClr val="4BACC6">
                  <a:lumMod val="40000"/>
                  <a:lumOff val="60000"/>
                </a:srgbClr>
              </a:solidFill>
              <a:ln>
                <a:solidFill>
                  <a:srgbClr val="4BACC6">
                    <a:lumMod val="40000"/>
                    <a:lumOff val="60000"/>
                  </a:srgbClr>
                </a:solidFill>
              </a:ln>
            </c:spPr>
            <c:extLst xmlns:c16r2="http://schemas.microsoft.com/office/drawing/2015/06/chart">
              <c:ext xmlns:c16="http://schemas.microsoft.com/office/drawing/2014/chart" uri="{C3380CC4-5D6E-409C-BE32-E72D297353CC}">
                <c16:uniqueId val="{00000017-1764-094D-9B6C-7FF112F687C9}"/>
              </c:ext>
            </c:extLst>
          </c:dPt>
          <c:dPt>
            <c:idx val="5"/>
            <c:invertIfNegative val="0"/>
            <c:bubble3D val="0"/>
            <c:spPr>
              <a:solidFill>
                <a:srgbClr val="F79646">
                  <a:lumMod val="40000"/>
                  <a:lumOff val="60000"/>
                </a:srgbClr>
              </a:solidFill>
              <a:ln>
                <a:solidFill>
                  <a:srgbClr val="F79646">
                    <a:lumMod val="40000"/>
                    <a:lumOff val="60000"/>
                  </a:srgbClr>
                </a:solidFill>
              </a:ln>
            </c:spPr>
            <c:extLst xmlns:c16r2="http://schemas.microsoft.com/office/drawing/2015/06/chart">
              <c:ext xmlns:c16="http://schemas.microsoft.com/office/drawing/2014/chart" uri="{C3380CC4-5D6E-409C-BE32-E72D297353CC}">
                <c16:uniqueId val="{00000019-1764-094D-9B6C-7FF112F687C9}"/>
              </c:ext>
            </c:extLst>
          </c:dPt>
          <c:dLbls>
            <c:dLbl>
              <c:idx val="0"/>
              <c:layout>
                <c:manualLayout>
                  <c:x val="6.4946887208385904E-3"/>
                  <c:y val="-0.13725612450649399"/>
                </c:manualLayout>
              </c:layout>
              <c:tx>
                <c:rich>
                  <a:bodyPr/>
                  <a:lstStyle/>
                  <a:p>
                    <a:r>
                      <a:rPr lang="en-US" sz="1600" b="1" dirty="0">
                        <a:solidFill>
                          <a:schemeClr val="tx2"/>
                        </a:solidFill>
                      </a:rPr>
                      <a:t>29%</a:t>
                    </a:r>
                    <a:endParaRPr lang="en-US" sz="1200" dirty="0">
                      <a:solidFill>
                        <a:schemeClr val="tx2"/>
                      </a:solidFill>
                    </a:endParaRP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1764-094D-9B6C-7FF112F687C9}"/>
                </c:ext>
              </c:extLst>
            </c:dLbl>
            <c:dLbl>
              <c:idx val="1"/>
              <c:layout>
                <c:manualLayout>
                  <c:x val="-3.4907723899733497E-17"/>
                  <c:y val="-0.17277921460009499"/>
                </c:manualLayout>
              </c:layout>
              <c:tx>
                <c:rich>
                  <a:bodyPr/>
                  <a:lstStyle/>
                  <a:p>
                    <a:r>
                      <a:rPr lang="en-US" sz="1600" b="1" dirty="0">
                        <a:solidFill>
                          <a:schemeClr val="tx2"/>
                        </a:solidFill>
                      </a:rPr>
                      <a:t>36%</a:t>
                    </a:r>
                    <a:endParaRPr lang="en-US" dirty="0">
                      <a:solidFill>
                        <a:schemeClr val="tx2"/>
                      </a:solidFill>
                    </a:endParaRP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1764-094D-9B6C-7FF112F687C9}"/>
                </c:ext>
              </c:extLst>
            </c:dLbl>
            <c:dLbl>
              <c:idx val="2"/>
              <c:layout>
                <c:manualLayout>
                  <c:x val="0"/>
                  <c:y val="-0.17176898874858401"/>
                </c:manualLayout>
              </c:layout>
              <c:tx>
                <c:rich>
                  <a:bodyPr/>
                  <a:lstStyle/>
                  <a:p>
                    <a:r>
                      <a:rPr lang="en-US" sz="1600" b="1" dirty="0">
                        <a:solidFill>
                          <a:schemeClr val="tx2"/>
                        </a:solidFill>
                      </a:rPr>
                      <a:t>42%</a:t>
                    </a:r>
                    <a:endParaRPr lang="en-US" dirty="0">
                      <a:solidFill>
                        <a:schemeClr val="tx2"/>
                      </a:solidFill>
                    </a:endParaRP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1764-094D-9B6C-7FF112F687C9}"/>
                </c:ext>
              </c:extLst>
            </c:dLbl>
            <c:dLbl>
              <c:idx val="3"/>
              <c:layout>
                <c:manualLayout>
                  <c:x val="3.2474722136560498E-3"/>
                  <c:y val="-0.19204343385162501"/>
                </c:manualLayout>
              </c:layout>
              <c:tx>
                <c:rich>
                  <a:bodyPr/>
                  <a:lstStyle/>
                  <a:p>
                    <a:r>
                      <a:rPr lang="en-US" sz="1600" b="1" dirty="0">
                        <a:solidFill>
                          <a:schemeClr val="tx2"/>
                        </a:solidFill>
                      </a:rPr>
                      <a:t>47%</a:t>
                    </a:r>
                    <a:endParaRPr lang="en-US" dirty="0">
                      <a:solidFill>
                        <a:schemeClr val="tx2"/>
                      </a:solidFill>
                    </a:endParaRP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1764-094D-9B6C-7FF112F687C9}"/>
                </c:ext>
              </c:extLst>
            </c:dLbl>
            <c:dLbl>
              <c:idx val="4"/>
              <c:layout>
                <c:manualLayout>
                  <c:x val="0"/>
                  <c:y val="-0.20776121436963499"/>
                </c:manualLayout>
              </c:layout>
              <c:tx>
                <c:rich>
                  <a:bodyPr/>
                  <a:lstStyle/>
                  <a:p>
                    <a:r>
                      <a:rPr lang="en-US" sz="1600" b="1" dirty="0">
                        <a:solidFill>
                          <a:schemeClr val="tx2"/>
                        </a:solidFill>
                      </a:rPr>
                      <a:t>48%</a:t>
                    </a:r>
                    <a:endParaRPr lang="en-US" dirty="0">
                      <a:solidFill>
                        <a:schemeClr val="tx2"/>
                      </a:solidFill>
                    </a:endParaRP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1764-094D-9B6C-7FF112F687C9}"/>
                </c:ext>
              </c:extLst>
            </c:dLbl>
            <c:dLbl>
              <c:idx val="5"/>
              <c:layout>
                <c:manualLayout>
                  <c:x val="3.2474722136560498E-3"/>
                  <c:y val="-0.16389802544534601"/>
                </c:manualLayout>
              </c:layout>
              <c:tx>
                <c:rich>
                  <a:bodyPr/>
                  <a:lstStyle/>
                  <a:p>
                    <a:r>
                      <a:rPr lang="en-US" sz="1600" b="1" dirty="0">
                        <a:solidFill>
                          <a:schemeClr val="tx2"/>
                        </a:solidFill>
                      </a:rPr>
                      <a:t>45%</a:t>
                    </a:r>
                    <a:endParaRPr lang="en-US" dirty="0">
                      <a:solidFill>
                        <a:schemeClr val="tx2"/>
                      </a:solidFill>
                    </a:endParaRP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9-1764-094D-9B6C-7FF112F687C9}"/>
                </c:ext>
              </c:extLst>
            </c:dLbl>
            <c:dLbl>
              <c:idx val="7"/>
              <c:layout>
                <c:manualLayout>
                  <c:x val="-1.4938241545484599E-3"/>
                  <c:y val="-0.117976203594318"/>
                </c:manualLayout>
              </c:layout>
              <c:tx>
                <c:rich>
                  <a:bodyPr/>
                  <a:lstStyle/>
                  <a:p>
                    <a:r>
                      <a:rPr lang="en-US" sz="1600" b="1" dirty="0">
                        <a:solidFill>
                          <a:srgbClr val="FFFFFF"/>
                        </a:solidFill>
                      </a:rPr>
                      <a:t>16%</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A-1764-094D-9B6C-7FF112F687C9}"/>
                </c:ext>
              </c:extLst>
            </c:dLbl>
            <c:dLbl>
              <c:idx val="8"/>
              <c:layout>
                <c:manualLayout>
                  <c:x val="0"/>
                  <c:y val="-0.164759870536893"/>
                </c:manualLayout>
              </c:layout>
              <c:tx>
                <c:rich>
                  <a:bodyPr/>
                  <a:lstStyle/>
                  <a:p>
                    <a:r>
                      <a:rPr lang="en-US" sz="1600" b="1" dirty="0">
                        <a:solidFill>
                          <a:srgbClr val="FFFFFF"/>
                        </a:solidFill>
                      </a:rPr>
                      <a:t>22%</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B-1764-094D-9B6C-7FF112F687C9}"/>
                </c:ext>
              </c:extLst>
            </c:dLbl>
            <c:dLbl>
              <c:idx val="9"/>
              <c:layout>
                <c:manualLayout>
                  <c:x val="-5.4772919592003998E-17"/>
                  <c:y val="-0.13221471092466699"/>
                </c:manualLayout>
              </c:layout>
              <c:tx>
                <c:rich>
                  <a:bodyPr/>
                  <a:lstStyle/>
                  <a:p>
                    <a:r>
                      <a:rPr lang="en-US" sz="1600" b="1" dirty="0">
                        <a:solidFill>
                          <a:srgbClr val="FFFFFF"/>
                        </a:solidFill>
                      </a:rPr>
                      <a:t>19%</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C-1764-094D-9B6C-7FF112F687C9}"/>
                </c:ext>
              </c:extLst>
            </c:dLbl>
            <c:dLbl>
              <c:idx val="10"/>
              <c:layout>
                <c:manualLayout>
                  <c:x val="0"/>
                  <c:y val="-0.174930232915713"/>
                </c:manualLayout>
              </c:layout>
              <c:tx>
                <c:rich>
                  <a:bodyPr/>
                  <a:lstStyle/>
                  <a:p>
                    <a:r>
                      <a:rPr lang="en-US" sz="1600" b="1" dirty="0">
                        <a:solidFill>
                          <a:srgbClr val="FFFFFF"/>
                        </a:solidFill>
                      </a:rPr>
                      <a:t>25%</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D-1764-094D-9B6C-7FF112F687C9}"/>
                </c:ext>
              </c:extLst>
            </c:dLbl>
            <c:dLbl>
              <c:idx val="11"/>
              <c:layout>
                <c:manualLayout>
                  <c:x val="-1.4938241545484599E-3"/>
                  <c:y val="-0.17289616043994899"/>
                </c:manualLayout>
              </c:layout>
              <c:tx>
                <c:rich>
                  <a:bodyPr/>
                  <a:lstStyle/>
                  <a:p>
                    <a:r>
                      <a:rPr lang="en-US" sz="1600" b="1" dirty="0">
                        <a:solidFill>
                          <a:srgbClr val="FFFFFF"/>
                        </a:solidFill>
                      </a:rPr>
                      <a:t>24%</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E-1764-094D-9B6C-7FF112F687C9}"/>
                </c:ext>
              </c:extLst>
            </c:dLbl>
            <c:dLbl>
              <c:idx val="12"/>
              <c:layout>
                <c:manualLayout>
                  <c:x val="0"/>
                  <c:y val="-0.18916874024606201"/>
                </c:manualLayout>
              </c:layout>
              <c:tx>
                <c:rich>
                  <a:bodyPr/>
                  <a:lstStyle/>
                  <a:p>
                    <a:r>
                      <a:rPr lang="en-US" sz="1600" b="1" dirty="0">
                        <a:solidFill>
                          <a:srgbClr val="FFFFFF"/>
                        </a:solidFill>
                      </a:rPr>
                      <a:t>30%</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F-1764-094D-9B6C-7FF112F687C9}"/>
                </c:ext>
              </c:extLst>
            </c:dLbl>
            <c:dLbl>
              <c:idx val="14"/>
              <c:layout>
                <c:manualLayout>
                  <c:x val="0"/>
                  <c:y val="-9.3567333885148901E-2"/>
                </c:manualLayout>
              </c:layout>
              <c:tx>
                <c:rich>
                  <a:bodyPr/>
                  <a:lstStyle/>
                  <a:p>
                    <a:r>
                      <a:rPr lang="en-US" sz="1600" b="1" dirty="0">
                        <a:solidFill>
                          <a:srgbClr val="FFFFFF"/>
                        </a:solidFill>
                      </a:rPr>
                      <a:t>15%</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20-1764-094D-9B6C-7FF112F687C9}"/>
                </c:ext>
              </c:extLst>
            </c:dLbl>
            <c:dLbl>
              <c:idx val="15"/>
              <c:layout>
                <c:manualLayout>
                  <c:x val="0"/>
                  <c:y val="-9.5601406360913105E-2"/>
                </c:manualLayout>
              </c:layout>
              <c:tx>
                <c:rich>
                  <a:bodyPr/>
                  <a:lstStyle/>
                  <a:p>
                    <a:r>
                      <a:rPr lang="en-US" sz="1600" b="1" dirty="0">
                        <a:solidFill>
                          <a:srgbClr val="FFFFFF"/>
                        </a:solidFill>
                      </a:rPr>
                      <a:t>17%</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21-1764-094D-9B6C-7FF112F687C9}"/>
                </c:ext>
              </c:extLst>
            </c:dLbl>
            <c:dLbl>
              <c:idx val="16"/>
              <c:layout>
                <c:manualLayout>
                  <c:x val="0"/>
                  <c:y val="-0.12611249349737499"/>
                </c:manualLayout>
              </c:layout>
              <c:tx>
                <c:rich>
                  <a:bodyPr/>
                  <a:lstStyle/>
                  <a:p>
                    <a:r>
                      <a:rPr lang="en-US" sz="1600" b="1" dirty="0">
                        <a:solidFill>
                          <a:srgbClr val="FFFFFF"/>
                        </a:solidFill>
                      </a:rPr>
                      <a:t>25%</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22-1764-094D-9B6C-7FF112F687C9}"/>
                </c:ext>
              </c:extLst>
            </c:dLbl>
            <c:dLbl>
              <c:idx val="17"/>
              <c:layout>
                <c:manualLayout>
                  <c:x val="-1.4938241545485701E-3"/>
                  <c:y val="-0.144419145779252"/>
                </c:manualLayout>
              </c:layout>
              <c:tx>
                <c:rich>
                  <a:bodyPr/>
                  <a:lstStyle/>
                  <a:p>
                    <a:r>
                      <a:rPr lang="en-US" sz="1600" b="1" dirty="0">
                        <a:solidFill>
                          <a:srgbClr val="FFFFFF"/>
                        </a:solidFill>
                      </a:rPr>
                      <a:t>29%</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23-1764-094D-9B6C-7FF112F687C9}"/>
                </c:ext>
              </c:extLst>
            </c:dLbl>
            <c:dLbl>
              <c:idx val="18"/>
              <c:layout>
                <c:manualLayout>
                  <c:x val="-1.09545839184005E-16"/>
                  <c:y val="-0.13221487108785401"/>
                </c:manualLayout>
              </c:layout>
              <c:tx>
                <c:rich>
                  <a:bodyPr/>
                  <a:lstStyle/>
                  <a:p>
                    <a:r>
                      <a:rPr lang="en-US" sz="1600" b="1" dirty="0">
                        <a:solidFill>
                          <a:srgbClr val="FFFFFF"/>
                        </a:solidFill>
                      </a:rPr>
                      <a:t>28%</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24-1764-094D-9B6C-7FF112F687C9}"/>
                </c:ext>
              </c:extLst>
            </c:dLbl>
            <c:dLbl>
              <c:idx val="19"/>
              <c:layout>
                <c:manualLayout>
                  <c:x val="-1.17623949177044E-7"/>
                  <c:y val="-8.1362899030564206E-2"/>
                </c:manualLayout>
              </c:layout>
              <c:tx>
                <c:rich>
                  <a:bodyPr/>
                  <a:lstStyle/>
                  <a:p>
                    <a:r>
                      <a:rPr lang="en-US" sz="1600" b="1" dirty="0">
                        <a:solidFill>
                          <a:srgbClr val="FFFFFF"/>
                        </a:solidFill>
                      </a:rPr>
                      <a:t>21%</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25-1764-094D-9B6C-7FF112F687C9}"/>
                </c:ext>
              </c:extLst>
            </c:dLbl>
            <c:spPr>
              <a:noFill/>
              <a:ln>
                <a:noFill/>
              </a:ln>
              <a:effectLst/>
            </c:spPr>
            <c:txPr>
              <a:bodyPr/>
              <a:lstStyle/>
              <a:p>
                <a:pPr>
                  <a:defRPr sz="1600" b="1">
                    <a:solidFill>
                      <a:schemeClr val="tx2"/>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HIV-unexposed</c:v>
                </c:pt>
                <c:pt idx="1">
                  <c:v>TDF/FTC/EFV</c:v>
                </c:pt>
                <c:pt idx="2">
                  <c:v>TDF/FTC/NVP</c:v>
                </c:pt>
                <c:pt idx="3">
                  <c:v>ZDV/3TC/NVP</c:v>
                </c:pt>
                <c:pt idx="4">
                  <c:v>TDF/FTC/LPV-r</c:v>
                </c:pt>
                <c:pt idx="5">
                  <c:v>ZDV/3TC/LPV-r</c:v>
                </c:pt>
              </c:strCache>
            </c:strRef>
          </c:cat>
          <c:val>
            <c:numRef>
              <c:f>Sheet1!$C$2:$C$7</c:f>
              <c:numCache>
                <c:formatCode>0%</c:formatCode>
                <c:ptCount val="6"/>
                <c:pt idx="0">
                  <c:v>0.18820000000000001</c:v>
                </c:pt>
                <c:pt idx="1">
                  <c:v>0.24149999999999999</c:v>
                </c:pt>
                <c:pt idx="2">
                  <c:v>0.2382</c:v>
                </c:pt>
                <c:pt idx="3">
                  <c:v>0.26669999999999999</c:v>
                </c:pt>
                <c:pt idx="4">
                  <c:v>0.28999999999999998</c:v>
                </c:pt>
                <c:pt idx="5">
                  <c:v>0.21560000000000001</c:v>
                </c:pt>
              </c:numCache>
            </c:numRef>
          </c:val>
          <c:extLst xmlns:c16r2="http://schemas.microsoft.com/office/drawing/2015/06/chart">
            <c:ext xmlns:c16="http://schemas.microsoft.com/office/drawing/2014/chart" uri="{C3380CC4-5D6E-409C-BE32-E72D297353CC}">
              <c16:uniqueId val="{00000026-1764-094D-9B6C-7FF112F687C9}"/>
            </c:ext>
          </c:extLst>
        </c:ser>
        <c:dLbls>
          <c:showLegendKey val="0"/>
          <c:showVal val="1"/>
          <c:showCatName val="0"/>
          <c:showSerName val="0"/>
          <c:showPercent val="0"/>
          <c:showBubbleSize val="0"/>
        </c:dLbls>
        <c:gapWidth val="15"/>
        <c:overlap val="100"/>
        <c:axId val="157230208"/>
        <c:axId val="157231744"/>
      </c:barChart>
      <c:catAx>
        <c:axId val="157230208"/>
        <c:scaling>
          <c:orientation val="minMax"/>
        </c:scaling>
        <c:delete val="1"/>
        <c:axPos val="b"/>
        <c:numFmt formatCode="General" sourceLinked="0"/>
        <c:majorTickMark val="out"/>
        <c:minorTickMark val="none"/>
        <c:tickLblPos val="nextTo"/>
        <c:crossAx val="157231744"/>
        <c:crosses val="autoZero"/>
        <c:auto val="1"/>
        <c:lblAlgn val="ctr"/>
        <c:lblOffset val="0"/>
        <c:noMultiLvlLbl val="0"/>
      </c:catAx>
      <c:valAx>
        <c:axId val="157231744"/>
        <c:scaling>
          <c:orientation val="minMax"/>
          <c:max val="0.55000000000000004"/>
        </c:scaling>
        <c:delete val="1"/>
        <c:axPos val="l"/>
        <c:numFmt formatCode="0%" sourceLinked="1"/>
        <c:majorTickMark val="out"/>
        <c:minorTickMark val="none"/>
        <c:tickLblPos val="nextTo"/>
        <c:crossAx val="157230208"/>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0542903783012"/>
          <c:y val="3.1660552637829603E-2"/>
          <c:w val="0.67488078712671695"/>
          <c:h val="0.80098044390488499"/>
        </c:manualLayout>
      </c:layout>
      <c:barChart>
        <c:barDir val="col"/>
        <c:grouping val="stacked"/>
        <c:varyColors val="0"/>
        <c:ser>
          <c:idx val="0"/>
          <c:order val="0"/>
          <c:tx>
            <c:strRef>
              <c:f>Sheet1!$B$1</c:f>
              <c:strCache>
                <c:ptCount val="1"/>
                <c:pt idx="0">
                  <c:v>Severe</c:v>
                </c:pt>
              </c:strCache>
            </c:strRef>
          </c:tx>
          <c:spPr>
            <a:ln>
              <a:noFill/>
            </a:ln>
          </c:spPr>
          <c:invertIfNegative val="0"/>
          <c:dPt>
            <c:idx val="0"/>
            <c:invertIfNegative val="0"/>
            <c:bubble3D val="0"/>
            <c:spPr>
              <a:solidFill>
                <a:srgbClr val="4F81BD"/>
              </a:solidFill>
              <a:ln>
                <a:solidFill>
                  <a:srgbClr val="4F81BD"/>
                </a:solidFill>
              </a:ln>
            </c:spPr>
            <c:extLst xmlns:c16r2="http://schemas.microsoft.com/office/drawing/2015/06/chart">
              <c:ext xmlns:c16="http://schemas.microsoft.com/office/drawing/2014/chart" uri="{C3380CC4-5D6E-409C-BE32-E72D297353CC}">
                <c16:uniqueId val="{00000001-CCD9-D945-A02B-B2316EA6C8A9}"/>
              </c:ext>
            </c:extLst>
          </c:dPt>
          <c:dPt>
            <c:idx val="1"/>
            <c:invertIfNegative val="0"/>
            <c:bubble3D val="0"/>
            <c:spPr>
              <a:solidFill>
                <a:srgbClr val="C0504D"/>
              </a:solidFill>
              <a:ln>
                <a:solidFill>
                  <a:srgbClr val="C0504D"/>
                </a:solidFill>
              </a:ln>
            </c:spPr>
            <c:extLst xmlns:c16r2="http://schemas.microsoft.com/office/drawing/2015/06/chart">
              <c:ext xmlns:c16="http://schemas.microsoft.com/office/drawing/2014/chart" uri="{C3380CC4-5D6E-409C-BE32-E72D297353CC}">
                <c16:uniqueId val="{00000003-CCD9-D945-A02B-B2316EA6C8A9}"/>
              </c:ext>
            </c:extLst>
          </c:dPt>
          <c:dLbls>
            <c:dLbl>
              <c:idx val="4"/>
              <c:tx>
                <c:rich>
                  <a:bodyPr/>
                  <a:lstStyle/>
                  <a:p>
                    <a:r>
                      <a:rPr lang="is-IS" sz="1800" dirty="0"/>
                      <a:t>11%</a:t>
                    </a:r>
                    <a:endParaRPr lang="is-IS" dirty="0"/>
                  </a:p>
                </c:rich>
              </c:tx>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CCD9-D945-A02B-B2316EA6C8A9}"/>
                </c:ext>
              </c:extLst>
            </c:dLbl>
            <c:dLbl>
              <c:idx val="18"/>
              <c:tx>
                <c:rich>
                  <a:bodyPr/>
                  <a:lstStyle/>
                  <a:p>
                    <a:r>
                      <a:rPr lang="en-US" sz="1800" dirty="0"/>
                      <a:t>14%</a:t>
                    </a:r>
                    <a:endParaRPr lang="en-US" dirty="0"/>
                  </a:p>
                </c:rich>
              </c:tx>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CCD9-D945-A02B-B2316EA6C8A9}"/>
                </c:ext>
              </c:extLst>
            </c:dLbl>
            <c:spPr>
              <a:noFill/>
              <a:ln>
                <a:noFill/>
              </a:ln>
              <a:effectLst/>
            </c:spPr>
            <c:txPr>
              <a:bodyPr anchor="t" anchorCtr="1"/>
              <a:lstStyle/>
              <a:p>
                <a:pPr>
                  <a:defRPr sz="18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TDF/FTC/DTG</c:v>
                </c:pt>
                <c:pt idx="1">
                  <c:v>TDF/FTC/EFV</c:v>
                </c:pt>
              </c:strCache>
            </c:strRef>
          </c:cat>
          <c:val>
            <c:numRef>
              <c:f>Sheet1!$B$2:$B$3</c:f>
              <c:numCache>
                <c:formatCode>0%</c:formatCode>
                <c:ptCount val="2"/>
                <c:pt idx="0">
                  <c:v>0.109</c:v>
                </c:pt>
                <c:pt idx="1">
                  <c:v>0.113</c:v>
                </c:pt>
              </c:numCache>
            </c:numRef>
          </c:val>
          <c:extLst xmlns:c16r2="http://schemas.microsoft.com/office/drawing/2015/06/chart">
            <c:ext xmlns:c16="http://schemas.microsoft.com/office/drawing/2014/chart" uri="{C3380CC4-5D6E-409C-BE32-E72D297353CC}">
              <c16:uniqueId val="{00000006-CCD9-D945-A02B-B2316EA6C8A9}"/>
            </c:ext>
          </c:extLst>
        </c:ser>
        <c:ser>
          <c:idx val="1"/>
          <c:order val="1"/>
          <c:tx>
            <c:strRef>
              <c:f>Sheet1!$C$1</c:f>
              <c:strCache>
                <c:ptCount val="1"/>
                <c:pt idx="0">
                  <c:v>Non-Severe</c:v>
                </c:pt>
              </c:strCache>
            </c:strRef>
          </c:tx>
          <c:spPr>
            <a:ln>
              <a:noFill/>
            </a:ln>
          </c:spPr>
          <c:invertIfNegative val="0"/>
          <c:dPt>
            <c:idx val="0"/>
            <c:invertIfNegative val="0"/>
            <c:bubble3D val="0"/>
            <c:spPr>
              <a:solidFill>
                <a:srgbClr val="4F81BD">
                  <a:lumMod val="40000"/>
                  <a:lumOff val="60000"/>
                </a:srgbClr>
              </a:solidFill>
              <a:ln>
                <a:solidFill>
                  <a:srgbClr val="4F81BD">
                    <a:lumMod val="40000"/>
                    <a:lumOff val="60000"/>
                  </a:srgbClr>
                </a:solidFill>
              </a:ln>
            </c:spPr>
            <c:extLst xmlns:c16r2="http://schemas.microsoft.com/office/drawing/2015/06/chart">
              <c:ext xmlns:c16="http://schemas.microsoft.com/office/drawing/2014/chart" uri="{C3380CC4-5D6E-409C-BE32-E72D297353CC}">
                <c16:uniqueId val="{00000008-CCD9-D945-A02B-B2316EA6C8A9}"/>
              </c:ext>
            </c:extLst>
          </c:dPt>
          <c:dPt>
            <c:idx val="1"/>
            <c:invertIfNegative val="0"/>
            <c:bubble3D val="0"/>
            <c:spPr>
              <a:solidFill>
                <a:srgbClr val="C0504D">
                  <a:lumMod val="40000"/>
                  <a:lumOff val="60000"/>
                </a:srgbClr>
              </a:solidFill>
              <a:ln>
                <a:solidFill>
                  <a:srgbClr val="C0504D">
                    <a:lumMod val="40000"/>
                    <a:lumOff val="60000"/>
                  </a:srgbClr>
                </a:solidFill>
              </a:ln>
            </c:spPr>
            <c:extLst xmlns:c16r2="http://schemas.microsoft.com/office/drawing/2015/06/chart">
              <c:ext xmlns:c16="http://schemas.microsoft.com/office/drawing/2014/chart" uri="{C3380CC4-5D6E-409C-BE32-E72D297353CC}">
                <c16:uniqueId val="{0000000A-CCD9-D945-A02B-B2316EA6C8A9}"/>
              </c:ext>
            </c:extLst>
          </c:dPt>
          <c:dLbls>
            <c:dLbl>
              <c:idx val="0"/>
              <c:layout>
                <c:manualLayout>
                  <c:x val="8.8772011254423192E-3"/>
                  <c:y val="-0.19841545485735401"/>
                </c:manualLayout>
              </c:layout>
              <c:tx>
                <c:rich>
                  <a:bodyPr/>
                  <a:lstStyle/>
                  <a:p>
                    <a:pPr>
                      <a:defRPr sz="1800" b="1">
                        <a:solidFill>
                          <a:schemeClr val="tx2"/>
                        </a:solidFill>
                      </a:defRPr>
                    </a:pPr>
                    <a:r>
                      <a:rPr lang="en-US" sz="1800" b="1" dirty="0">
                        <a:solidFill>
                          <a:schemeClr val="tx2"/>
                        </a:solidFill>
                      </a:rPr>
                      <a:t>34%</a:t>
                    </a:r>
                    <a:endParaRPr lang="en-US" sz="1800" dirty="0">
                      <a:solidFill>
                        <a:schemeClr val="tx2"/>
                      </a:solidFill>
                    </a:endParaRPr>
                  </a:p>
                </c:rich>
              </c:tx>
              <c:spPr>
                <a:noFill/>
                <a:ln>
                  <a:noFill/>
                </a:ln>
                <a:effectLst/>
              </c:sp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CD9-D945-A02B-B2316EA6C8A9}"/>
                </c:ext>
              </c:extLst>
            </c:dLbl>
            <c:dLbl>
              <c:idx val="1"/>
              <c:layout>
                <c:manualLayout>
                  <c:x val="-7.1481759215605801E-3"/>
                  <c:y val="-0.204601884352485"/>
                </c:manualLayout>
              </c:layout>
              <c:tx>
                <c:rich>
                  <a:bodyPr/>
                  <a:lstStyle/>
                  <a:p>
                    <a:pPr>
                      <a:defRPr sz="1800" b="1">
                        <a:solidFill>
                          <a:schemeClr val="tx2"/>
                        </a:solidFill>
                      </a:defRPr>
                    </a:pPr>
                    <a:r>
                      <a:rPr lang="en-US" sz="1800" b="1" dirty="0">
                        <a:solidFill>
                          <a:schemeClr val="tx2"/>
                        </a:solidFill>
                      </a:rPr>
                      <a:t>35%</a:t>
                    </a:r>
                    <a:endParaRPr lang="en-US" sz="1800" dirty="0">
                      <a:solidFill>
                        <a:schemeClr val="tx2"/>
                      </a:solidFill>
                    </a:endParaRPr>
                  </a:p>
                </c:rich>
              </c:tx>
              <c:spPr>
                <a:noFill/>
                <a:ln>
                  <a:noFill/>
                </a:ln>
                <a:effectLst/>
              </c:sp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CCD9-D945-A02B-B2316EA6C8A9}"/>
                </c:ext>
              </c:extLst>
            </c:dLbl>
            <c:dLbl>
              <c:idx val="2"/>
              <c:layout>
                <c:manualLayout>
                  <c:x val="0"/>
                  <c:y val="-0.17176898874858401"/>
                </c:manualLayout>
              </c:layout>
              <c:tx>
                <c:rich>
                  <a:bodyPr/>
                  <a:lstStyle/>
                  <a:p>
                    <a:r>
                      <a:rPr lang="is-IS" sz="1600" b="1" dirty="0">
                        <a:solidFill>
                          <a:schemeClr val="tx2"/>
                        </a:solidFill>
                      </a:rPr>
                      <a:t>42%</a:t>
                    </a:r>
                    <a:endParaRPr lang="is-IS" dirty="0">
                      <a:solidFill>
                        <a:schemeClr val="tx2"/>
                      </a:solidFill>
                    </a:endParaRP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CCD9-D945-A02B-B2316EA6C8A9}"/>
                </c:ext>
              </c:extLst>
            </c:dLbl>
            <c:dLbl>
              <c:idx val="3"/>
              <c:layout>
                <c:manualLayout>
                  <c:x val="3.2474215040057298E-3"/>
                  <c:y val="-0.152060533702083"/>
                </c:manualLayout>
              </c:layout>
              <c:tx>
                <c:rich>
                  <a:bodyPr/>
                  <a:lstStyle/>
                  <a:p>
                    <a:r>
                      <a:rPr lang="pt-BR" sz="1600" b="1" dirty="0">
                        <a:solidFill>
                          <a:schemeClr val="tx2"/>
                        </a:solidFill>
                      </a:rPr>
                      <a:t>34%</a:t>
                    </a:r>
                    <a:endParaRPr lang="pt-BR" dirty="0">
                      <a:solidFill>
                        <a:schemeClr val="tx2"/>
                      </a:solidFill>
                    </a:endParaRP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CCD9-D945-A02B-B2316EA6C8A9}"/>
                </c:ext>
              </c:extLst>
            </c:dLbl>
            <c:dLbl>
              <c:idx val="4"/>
              <c:layout>
                <c:manualLayout>
                  <c:x val="-1.05658744134743E-7"/>
                  <c:y val="-0.16470271985120899"/>
                </c:manualLayout>
              </c:layout>
              <c:tx>
                <c:rich>
                  <a:bodyPr/>
                  <a:lstStyle/>
                  <a:p>
                    <a:r>
                      <a:rPr lang="is-IS" sz="1600" b="1" dirty="0">
                        <a:solidFill>
                          <a:schemeClr val="tx2"/>
                        </a:solidFill>
                      </a:rPr>
                      <a:t>35%</a:t>
                    </a:r>
                    <a:endParaRPr lang="is-IS" dirty="0">
                      <a:solidFill>
                        <a:schemeClr val="tx2"/>
                      </a:solidFill>
                    </a:endParaRP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CCD9-D945-A02B-B2316EA6C8A9}"/>
                </c:ext>
              </c:extLst>
            </c:dLbl>
            <c:dLbl>
              <c:idx val="5"/>
              <c:layout>
                <c:manualLayout>
                  <c:x val="3.2474722136560498E-3"/>
                  <c:y val="-0.16389802544534601"/>
                </c:manualLayout>
              </c:layout>
              <c:tx>
                <c:rich>
                  <a:bodyPr/>
                  <a:lstStyle/>
                  <a:p>
                    <a:r>
                      <a:rPr lang="it-IT" sz="1600" b="1" dirty="0">
                        <a:solidFill>
                          <a:schemeClr val="tx2"/>
                        </a:solidFill>
                      </a:rPr>
                      <a:t>45%</a:t>
                    </a:r>
                    <a:endParaRPr lang="it-IT" dirty="0">
                      <a:solidFill>
                        <a:schemeClr val="tx2"/>
                      </a:solidFill>
                    </a:endParaRP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CCD9-D945-A02B-B2316EA6C8A9}"/>
                </c:ext>
              </c:extLst>
            </c:dLbl>
            <c:dLbl>
              <c:idx val="7"/>
              <c:layout>
                <c:manualLayout>
                  <c:x val="-1.4938241545484599E-3"/>
                  <c:y val="-0.117976203594318"/>
                </c:manualLayout>
              </c:layout>
              <c:tx>
                <c:rich>
                  <a:bodyPr/>
                  <a:lstStyle/>
                  <a:p>
                    <a:r>
                      <a:rPr lang="en-US" sz="1600" b="1" dirty="0">
                        <a:solidFill>
                          <a:srgbClr val="FFFFFF"/>
                        </a:solidFill>
                      </a:rPr>
                      <a:t>16%</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CCD9-D945-A02B-B2316EA6C8A9}"/>
                </c:ext>
              </c:extLst>
            </c:dLbl>
            <c:dLbl>
              <c:idx val="8"/>
              <c:layout>
                <c:manualLayout>
                  <c:x val="0"/>
                  <c:y val="-0.164759870536893"/>
                </c:manualLayout>
              </c:layout>
              <c:tx>
                <c:rich>
                  <a:bodyPr/>
                  <a:lstStyle/>
                  <a:p>
                    <a:r>
                      <a:rPr lang="en-US" sz="1600" b="1" dirty="0">
                        <a:solidFill>
                          <a:srgbClr val="FFFFFF"/>
                        </a:solidFill>
                      </a:rPr>
                      <a:t>22%</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CCD9-D945-A02B-B2316EA6C8A9}"/>
                </c:ext>
              </c:extLst>
            </c:dLbl>
            <c:dLbl>
              <c:idx val="9"/>
              <c:layout>
                <c:manualLayout>
                  <c:x val="-5.4772919592003998E-17"/>
                  <c:y val="-0.13221471092466699"/>
                </c:manualLayout>
              </c:layout>
              <c:tx>
                <c:rich>
                  <a:bodyPr/>
                  <a:lstStyle/>
                  <a:p>
                    <a:r>
                      <a:rPr lang="en-US" sz="1600" b="1" dirty="0">
                        <a:solidFill>
                          <a:srgbClr val="FFFFFF"/>
                        </a:solidFill>
                      </a:rPr>
                      <a:t>19%</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CCD9-D945-A02B-B2316EA6C8A9}"/>
                </c:ext>
              </c:extLst>
            </c:dLbl>
            <c:dLbl>
              <c:idx val="10"/>
              <c:layout>
                <c:manualLayout>
                  <c:x val="0"/>
                  <c:y val="-0.174930232915713"/>
                </c:manualLayout>
              </c:layout>
              <c:tx>
                <c:rich>
                  <a:bodyPr/>
                  <a:lstStyle/>
                  <a:p>
                    <a:r>
                      <a:rPr lang="en-US" sz="1600" b="1" dirty="0">
                        <a:solidFill>
                          <a:srgbClr val="FFFFFF"/>
                        </a:solidFill>
                      </a:rPr>
                      <a:t>25%</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CCD9-D945-A02B-B2316EA6C8A9}"/>
                </c:ext>
              </c:extLst>
            </c:dLbl>
            <c:dLbl>
              <c:idx val="11"/>
              <c:layout>
                <c:manualLayout>
                  <c:x val="-1.4938241545484599E-3"/>
                  <c:y val="-0.17289616043994899"/>
                </c:manualLayout>
              </c:layout>
              <c:tx>
                <c:rich>
                  <a:bodyPr/>
                  <a:lstStyle/>
                  <a:p>
                    <a:r>
                      <a:rPr lang="en-US" sz="1600" b="1" dirty="0">
                        <a:solidFill>
                          <a:srgbClr val="FFFFFF"/>
                        </a:solidFill>
                      </a:rPr>
                      <a:t>24%</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CCD9-D945-A02B-B2316EA6C8A9}"/>
                </c:ext>
              </c:extLst>
            </c:dLbl>
            <c:dLbl>
              <c:idx val="12"/>
              <c:layout>
                <c:manualLayout>
                  <c:x val="0"/>
                  <c:y val="-0.18916874024606201"/>
                </c:manualLayout>
              </c:layout>
              <c:tx>
                <c:rich>
                  <a:bodyPr/>
                  <a:lstStyle/>
                  <a:p>
                    <a:r>
                      <a:rPr lang="en-US" sz="1600" b="1" dirty="0">
                        <a:solidFill>
                          <a:srgbClr val="FFFFFF"/>
                        </a:solidFill>
                      </a:rPr>
                      <a:t>30%</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CCD9-D945-A02B-B2316EA6C8A9}"/>
                </c:ext>
              </c:extLst>
            </c:dLbl>
            <c:dLbl>
              <c:idx val="14"/>
              <c:layout>
                <c:manualLayout>
                  <c:x val="0"/>
                  <c:y val="-9.3567333885148901E-2"/>
                </c:manualLayout>
              </c:layout>
              <c:tx>
                <c:rich>
                  <a:bodyPr/>
                  <a:lstStyle/>
                  <a:p>
                    <a:r>
                      <a:rPr lang="en-US" sz="1600" b="1" dirty="0">
                        <a:solidFill>
                          <a:srgbClr val="FFFFFF"/>
                        </a:solidFill>
                      </a:rPr>
                      <a:t>15%</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CCD9-D945-A02B-B2316EA6C8A9}"/>
                </c:ext>
              </c:extLst>
            </c:dLbl>
            <c:dLbl>
              <c:idx val="15"/>
              <c:layout>
                <c:manualLayout>
                  <c:x val="0"/>
                  <c:y val="-9.5601406360913105E-2"/>
                </c:manualLayout>
              </c:layout>
              <c:tx>
                <c:rich>
                  <a:bodyPr/>
                  <a:lstStyle/>
                  <a:p>
                    <a:r>
                      <a:rPr lang="en-US" sz="1600" b="1" dirty="0">
                        <a:solidFill>
                          <a:srgbClr val="FFFFFF"/>
                        </a:solidFill>
                      </a:rPr>
                      <a:t>17%</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CCD9-D945-A02B-B2316EA6C8A9}"/>
                </c:ext>
              </c:extLst>
            </c:dLbl>
            <c:dLbl>
              <c:idx val="16"/>
              <c:layout>
                <c:manualLayout>
                  <c:x val="0"/>
                  <c:y val="-0.12611249349737499"/>
                </c:manualLayout>
              </c:layout>
              <c:tx>
                <c:rich>
                  <a:bodyPr/>
                  <a:lstStyle/>
                  <a:p>
                    <a:r>
                      <a:rPr lang="en-US" sz="1600" b="1" dirty="0">
                        <a:solidFill>
                          <a:srgbClr val="FFFFFF"/>
                        </a:solidFill>
                      </a:rPr>
                      <a:t>25%</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CCD9-D945-A02B-B2316EA6C8A9}"/>
                </c:ext>
              </c:extLst>
            </c:dLbl>
            <c:dLbl>
              <c:idx val="17"/>
              <c:layout>
                <c:manualLayout>
                  <c:x val="-1.4938241545485701E-3"/>
                  <c:y val="-0.144419145779252"/>
                </c:manualLayout>
              </c:layout>
              <c:tx>
                <c:rich>
                  <a:bodyPr/>
                  <a:lstStyle/>
                  <a:p>
                    <a:r>
                      <a:rPr lang="en-US" sz="1600" b="1" dirty="0">
                        <a:solidFill>
                          <a:srgbClr val="FFFFFF"/>
                        </a:solidFill>
                      </a:rPr>
                      <a:t>29%</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8-CCD9-D945-A02B-B2316EA6C8A9}"/>
                </c:ext>
              </c:extLst>
            </c:dLbl>
            <c:dLbl>
              <c:idx val="18"/>
              <c:layout>
                <c:manualLayout>
                  <c:x val="-1.09545839184005E-16"/>
                  <c:y val="-0.13221487108785401"/>
                </c:manualLayout>
              </c:layout>
              <c:tx>
                <c:rich>
                  <a:bodyPr/>
                  <a:lstStyle/>
                  <a:p>
                    <a:r>
                      <a:rPr lang="en-US" sz="1600" b="1" dirty="0">
                        <a:solidFill>
                          <a:srgbClr val="FFFFFF"/>
                        </a:solidFill>
                      </a:rPr>
                      <a:t>28%</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9-CCD9-D945-A02B-B2316EA6C8A9}"/>
                </c:ext>
              </c:extLst>
            </c:dLbl>
            <c:dLbl>
              <c:idx val="19"/>
              <c:layout>
                <c:manualLayout>
                  <c:x val="-1.17623949177044E-7"/>
                  <c:y val="-8.1362899030564206E-2"/>
                </c:manualLayout>
              </c:layout>
              <c:tx>
                <c:rich>
                  <a:bodyPr/>
                  <a:lstStyle/>
                  <a:p>
                    <a:r>
                      <a:rPr lang="en-US" sz="1600" b="1" dirty="0">
                        <a:solidFill>
                          <a:srgbClr val="FFFFFF"/>
                        </a:solidFill>
                      </a:rPr>
                      <a:t>21%</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A-CCD9-D945-A02B-B2316EA6C8A9}"/>
                </c:ext>
              </c:extLst>
            </c:dLbl>
            <c:spPr>
              <a:noFill/>
              <a:ln>
                <a:noFill/>
              </a:ln>
              <a:effectLst/>
            </c:spPr>
            <c:txPr>
              <a:bodyPr/>
              <a:lstStyle/>
              <a:p>
                <a:pPr>
                  <a:defRPr sz="1600" b="1">
                    <a:solidFill>
                      <a:schemeClr val="tx2"/>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TDF/FTC/DTG</c:v>
                </c:pt>
                <c:pt idx="1">
                  <c:v>TDF/FTC/EFV</c:v>
                </c:pt>
              </c:strCache>
            </c:strRef>
          </c:cat>
          <c:val>
            <c:numRef>
              <c:f>Sheet1!$C$2:$C$3</c:f>
              <c:numCache>
                <c:formatCode>0%</c:formatCode>
                <c:ptCount val="2"/>
                <c:pt idx="0">
                  <c:v>0.23499999999999999</c:v>
                </c:pt>
                <c:pt idx="1">
                  <c:v>0.23699999999999999</c:v>
                </c:pt>
              </c:numCache>
            </c:numRef>
          </c:val>
          <c:extLst xmlns:c16r2="http://schemas.microsoft.com/office/drawing/2015/06/chart">
            <c:ext xmlns:c16="http://schemas.microsoft.com/office/drawing/2014/chart" uri="{C3380CC4-5D6E-409C-BE32-E72D297353CC}">
              <c16:uniqueId val="{0000001B-CCD9-D945-A02B-B2316EA6C8A9}"/>
            </c:ext>
          </c:extLst>
        </c:ser>
        <c:dLbls>
          <c:showLegendKey val="0"/>
          <c:showVal val="1"/>
          <c:showCatName val="0"/>
          <c:showSerName val="0"/>
          <c:showPercent val="0"/>
          <c:showBubbleSize val="0"/>
        </c:dLbls>
        <c:gapWidth val="15"/>
        <c:overlap val="100"/>
        <c:axId val="49452544"/>
        <c:axId val="49454080"/>
      </c:barChart>
      <c:catAx>
        <c:axId val="49452544"/>
        <c:scaling>
          <c:orientation val="minMax"/>
        </c:scaling>
        <c:delete val="1"/>
        <c:axPos val="b"/>
        <c:numFmt formatCode="General" sourceLinked="0"/>
        <c:majorTickMark val="out"/>
        <c:minorTickMark val="none"/>
        <c:tickLblPos val="nextTo"/>
        <c:crossAx val="49454080"/>
        <c:crosses val="autoZero"/>
        <c:auto val="1"/>
        <c:lblAlgn val="ctr"/>
        <c:lblOffset val="0"/>
        <c:noMultiLvlLbl val="0"/>
      </c:catAx>
      <c:valAx>
        <c:axId val="49454080"/>
        <c:scaling>
          <c:orientation val="minMax"/>
          <c:max val="0.55000000000000004"/>
        </c:scaling>
        <c:delete val="1"/>
        <c:axPos val="l"/>
        <c:numFmt formatCode="0%" sourceLinked="1"/>
        <c:majorTickMark val="out"/>
        <c:minorTickMark val="none"/>
        <c:tickLblPos val="nextTo"/>
        <c:crossAx val="49452544"/>
        <c:crosses val="autoZero"/>
        <c:crossBetween val="between"/>
      </c:valAx>
    </c:plotArea>
    <c:plotVisOnly val="1"/>
    <c:dispBlanksAs val="gap"/>
    <c:showDLblsOverMax val="0"/>
  </c:chart>
  <c:txPr>
    <a:bodyPr/>
    <a:lstStyle/>
    <a:p>
      <a:pPr>
        <a:defRPr sz="1800"/>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0.27518</cdr:x>
      <cdr:y>1</cdr:y>
    </cdr:from>
    <cdr:to>
      <cdr:x>0.34105</cdr:x>
      <cdr:y>1</cdr:y>
    </cdr:to>
    <cdr:cxnSp macro="">
      <cdr:nvCxnSpPr>
        <cdr:cNvPr id="2" name="Straight Arrow Connector 1">
          <a:extLst xmlns:a="http://schemas.openxmlformats.org/drawingml/2006/main">
            <a:ext uri="{FF2B5EF4-FFF2-40B4-BE49-F238E27FC236}">
              <a16:creationId xmlns="" xmlns:a16="http://schemas.microsoft.com/office/drawing/2014/main" id="{5FC3BBB5-EFDB-3742-B3C2-82054B795E0F}"/>
            </a:ext>
          </a:extLst>
        </cdr:cNvPr>
        <cdr:cNvCxnSpPr/>
      </cdr:nvCxnSpPr>
      <cdr:spPr>
        <a:xfrm xmlns:a="http://schemas.openxmlformats.org/drawingml/2006/main">
          <a:off x="1466749" y="4437868"/>
          <a:ext cx="351127" cy="0"/>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latin typeface="Arial" charset="0"/>
                <a:ea typeface="+mn-ea"/>
                <a:cs typeface="Arial" charset="0"/>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pitchFamily="34" charset="0"/>
              </a:defRPr>
            </a:lvl1pPr>
          </a:lstStyle>
          <a:p>
            <a:fld id="{3A85AA68-F904-4366-8CF1-FF95490DA48F}" type="datetimeFigureOut">
              <a:rPr lang="en-US"/>
              <a:pPr/>
              <a:t>7/23/2018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dirty="0">
                <a:latin typeface="Arial" charset="0"/>
                <a:ea typeface="+mn-ea"/>
                <a:cs typeface="Arial" charset="0"/>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fld id="{2ADD53E0-1193-4B93-9F56-683D1EB7AE23}" type="slidenum">
              <a:rPr lang="en-US"/>
              <a:pPr/>
              <a:t>‹#›</a:t>
            </a:fld>
            <a:endParaRPr lang="en-US" dirty="0"/>
          </a:p>
        </p:txBody>
      </p:sp>
    </p:spTree>
    <p:extLst>
      <p:ext uri="{BB962C8B-B14F-4D97-AF65-F5344CB8AC3E}">
        <p14:creationId xmlns:p14="http://schemas.microsoft.com/office/powerpoint/2010/main" val="1094914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latin typeface="Arial" charset="0"/>
                <a:ea typeface="ＭＳ Ｐゴシック" charset="0"/>
                <a:cs typeface="ＭＳ Ｐゴシック"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96B1FEE9-FB89-4FAF-B254-FF5E8FE1228F}" type="datetimeFigureOut">
              <a:rPr lang="en-US"/>
              <a:pPr/>
              <a:t>7/23/2018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dirty="0">
                <a:latin typeface="Arial" charset="0"/>
                <a:ea typeface="ＭＳ Ｐゴシック" charset="0"/>
                <a:cs typeface="ＭＳ Ｐゴシック"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ABFA7A4-7BFC-48DD-897D-FDC223798248}" type="slidenum">
              <a:rPr lang="en-US"/>
              <a:pPr/>
              <a:t>‹#›</a:t>
            </a:fld>
            <a:endParaRPr lang="en-US" dirty="0"/>
          </a:p>
        </p:txBody>
      </p:sp>
    </p:spTree>
    <p:extLst>
      <p:ext uri="{BB962C8B-B14F-4D97-AF65-F5344CB8AC3E}">
        <p14:creationId xmlns:p14="http://schemas.microsoft.com/office/powerpoint/2010/main" val="4002362235"/>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Dolutegravir was rolled out we completed a </a:t>
            </a:r>
            <a:r>
              <a:rPr lang="en-US" baseline="0" dirty="0"/>
              <a:t>2-year analysis from Tsepamo, which I presented earlier this year at CROI, showed that Efavirenz/TDF/FTC, which is the first-line WHO recommended regimen and the most common regimen used in pregnancy in high-burden countries, is safer than older ART regimens in pregnancy.  Here you can see the prevalence of any adverse birth outcome in the light bars, and any severe adverse outcome in the dark bars, among HIV-uninfected and women on 5 different ART regimens from conception.  The absolute differences between these outcomes was large, with 6-12% lower prevalence for any adverse outcome and 6-11% lower prevalence for any severe adverse outcome among women on TDF-FTC-EFV.  All of these differences were significant in adjusted analysis..</a:t>
            </a:r>
            <a:endParaRPr lang="en-US" dirty="0"/>
          </a:p>
        </p:txBody>
      </p:sp>
      <p:sp>
        <p:nvSpPr>
          <p:cNvPr id="4" name="Slide Number Placeholder 3"/>
          <p:cNvSpPr>
            <a:spLocks noGrp="1"/>
          </p:cNvSpPr>
          <p:nvPr>
            <p:ph type="sldNum" sz="quarter" idx="10"/>
          </p:nvPr>
        </p:nvSpPr>
        <p:spPr/>
        <p:txBody>
          <a:bodyPr/>
          <a:lstStyle/>
          <a:p>
            <a:fld id="{C264F971-A86B-0949-9DB9-AFF1D61DB1C4}" type="slidenum">
              <a:rPr lang="en-US" smtClean="0"/>
              <a:t>4</a:t>
            </a:fld>
            <a:endParaRPr lang="en-US" dirty="0"/>
          </a:p>
        </p:txBody>
      </p:sp>
    </p:spTree>
    <p:extLst>
      <p:ext uri="{BB962C8B-B14F-4D97-AF65-F5344CB8AC3E}">
        <p14:creationId xmlns:p14="http://schemas.microsoft.com/office/powerpoint/2010/main" val="3876994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are our main results.  The total % of adverse birth outcomes, seen here in the lighter bars was 34% in DTG compared with 35% in EFV.  In the darker bars, you can see the % of total severe adverse outcomes was 11% for both regimens.  In adjusted analysis the relative risk of both any adverse and any severe adverse birth outcome was 1</a:t>
            </a:r>
          </a:p>
          <a:p>
            <a:endParaRPr lang="en-US" baseline="0" dirty="0"/>
          </a:p>
          <a:p>
            <a:r>
              <a:rPr lang="en-US" baseline="0" dirty="0"/>
              <a:t>Total HIV negatives 29%, TDF/FTC at conception 36%</a:t>
            </a:r>
          </a:p>
          <a:p>
            <a:r>
              <a:rPr lang="en-US" baseline="0" dirty="0"/>
              <a:t>Severe HIV negatives 10% and TD/FTC/EFV 12%(</a:t>
            </a:r>
            <a:endParaRPr lang="en-US" dirty="0"/>
          </a:p>
        </p:txBody>
      </p:sp>
      <p:sp>
        <p:nvSpPr>
          <p:cNvPr id="4" name="Slide Number Placeholder 3"/>
          <p:cNvSpPr>
            <a:spLocks noGrp="1"/>
          </p:cNvSpPr>
          <p:nvPr>
            <p:ph type="sldNum" sz="quarter" idx="10"/>
          </p:nvPr>
        </p:nvSpPr>
        <p:spPr/>
        <p:txBody>
          <a:bodyPr/>
          <a:lstStyle/>
          <a:p>
            <a:fld id="{4AD20764-3A3A-FB45-8AA0-F46835E34927}" type="slidenum">
              <a:rPr lang="en-US" smtClean="0"/>
              <a:t>5</a:t>
            </a:fld>
            <a:endParaRPr lang="en-US" dirty="0"/>
          </a:p>
        </p:txBody>
      </p:sp>
    </p:spTree>
    <p:extLst>
      <p:ext uri="{BB962C8B-B14F-4D97-AF65-F5344CB8AC3E}">
        <p14:creationId xmlns:p14="http://schemas.microsoft.com/office/powerpoint/2010/main" val="1036181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rtlCol="0"/>
          <a:lstStyle>
            <a:lvl1pPr>
              <a:defRPr dirty="0">
                <a:solidFill>
                  <a:schemeClr val="tx1">
                    <a:tint val="75000"/>
                  </a:schemeClr>
                </a:solidFill>
                <a:latin typeface="Arial" charset="0"/>
                <a:ea typeface="ＭＳ Ｐゴシック" charset="0"/>
                <a:cs typeface="ＭＳ Ｐゴシック" charset="0"/>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FB0A99BB-859B-4043-ACF5-15CD4D178567}" type="slidenum">
              <a:rPr lang="en-US"/>
              <a:pPr/>
              <a:t>‹#›</a:t>
            </a:fld>
            <a:endParaRPr lang="en-US" dirty="0"/>
          </a:p>
        </p:txBody>
      </p:sp>
    </p:spTree>
    <p:extLst>
      <p:ext uri="{BB962C8B-B14F-4D97-AF65-F5344CB8AC3E}">
        <p14:creationId xmlns:p14="http://schemas.microsoft.com/office/powerpoint/2010/main" val="2578559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rtlCol="0"/>
          <a:lstStyle>
            <a:lvl1pPr>
              <a:defRPr dirty="0">
                <a:solidFill>
                  <a:schemeClr val="tx1">
                    <a:tint val="75000"/>
                  </a:schemeClr>
                </a:solidFill>
                <a:latin typeface="Arial" charset="0"/>
                <a:ea typeface="ＭＳ Ｐゴシック" charset="0"/>
                <a:cs typeface="ＭＳ Ｐゴシック" charset="0"/>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CC70E76-6C24-478E-B56B-B8E55F38BCFF}" type="slidenum">
              <a:rPr lang="en-US"/>
              <a:pPr/>
              <a:t>‹#›</a:t>
            </a:fld>
            <a:endParaRPr lang="en-US" dirty="0"/>
          </a:p>
        </p:txBody>
      </p:sp>
    </p:spTree>
    <p:extLst>
      <p:ext uri="{BB962C8B-B14F-4D97-AF65-F5344CB8AC3E}">
        <p14:creationId xmlns:p14="http://schemas.microsoft.com/office/powerpoint/2010/main" val="260188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rtlCol="0"/>
          <a:lstStyle>
            <a:lvl1pPr>
              <a:defRPr dirty="0">
                <a:solidFill>
                  <a:schemeClr val="tx1">
                    <a:tint val="75000"/>
                  </a:schemeClr>
                </a:solidFill>
                <a:latin typeface="Arial" charset="0"/>
                <a:ea typeface="ＭＳ Ｐゴシック" charset="0"/>
                <a:cs typeface="ＭＳ Ｐゴシック" charset="0"/>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2BF19EE-5701-4DC0-B474-C5507E6AD981}" type="slidenum">
              <a:rPr lang="en-US"/>
              <a:pPr/>
              <a:t>‹#›</a:t>
            </a:fld>
            <a:endParaRPr lang="en-US" dirty="0"/>
          </a:p>
        </p:txBody>
      </p:sp>
    </p:spTree>
    <p:extLst>
      <p:ext uri="{BB962C8B-B14F-4D97-AF65-F5344CB8AC3E}">
        <p14:creationId xmlns:p14="http://schemas.microsoft.com/office/powerpoint/2010/main" val="390737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rtlCol="0"/>
          <a:lstStyle>
            <a:lvl1pPr>
              <a:defRPr dirty="0">
                <a:solidFill>
                  <a:schemeClr val="tx1">
                    <a:tint val="75000"/>
                  </a:schemeClr>
                </a:solidFill>
                <a:latin typeface="Arial" charset="0"/>
                <a:ea typeface="ＭＳ Ｐゴシック" charset="0"/>
                <a:cs typeface="ＭＳ Ｐゴシック" charset="0"/>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F2A4B80-1360-4BFE-93DD-BFC16957DD1C}" type="slidenum">
              <a:rPr lang="en-US"/>
              <a:pPr/>
              <a:t>‹#›</a:t>
            </a:fld>
            <a:endParaRPr lang="en-US" dirty="0"/>
          </a:p>
        </p:txBody>
      </p:sp>
    </p:spTree>
    <p:extLst>
      <p:ext uri="{BB962C8B-B14F-4D97-AF65-F5344CB8AC3E}">
        <p14:creationId xmlns:p14="http://schemas.microsoft.com/office/powerpoint/2010/main" val="370765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rtlCol="0"/>
          <a:lstStyle>
            <a:lvl1pPr>
              <a:defRPr dirty="0">
                <a:solidFill>
                  <a:schemeClr val="tx1">
                    <a:tint val="75000"/>
                  </a:schemeClr>
                </a:solidFill>
                <a:latin typeface="Arial" charset="0"/>
                <a:ea typeface="ＭＳ Ｐゴシック" charset="0"/>
                <a:cs typeface="ＭＳ Ｐゴシック" charset="0"/>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30779BE-CC17-46B3-86A6-7BEAE71EDFE6}" type="slidenum">
              <a:rPr lang="en-US"/>
              <a:pPr/>
              <a:t>‹#›</a:t>
            </a:fld>
            <a:endParaRPr lang="en-US" dirty="0"/>
          </a:p>
        </p:txBody>
      </p:sp>
    </p:spTree>
    <p:extLst>
      <p:ext uri="{BB962C8B-B14F-4D97-AF65-F5344CB8AC3E}">
        <p14:creationId xmlns:p14="http://schemas.microsoft.com/office/powerpoint/2010/main" val="3068869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rtlCol="0"/>
          <a:lstStyle>
            <a:lvl1pPr>
              <a:defRPr dirty="0">
                <a:solidFill>
                  <a:schemeClr val="tx1">
                    <a:tint val="75000"/>
                  </a:schemeClr>
                </a:solidFill>
                <a:latin typeface="Arial" charset="0"/>
                <a:ea typeface="ＭＳ Ｐゴシック" charset="0"/>
                <a:cs typeface="ＭＳ Ｐゴシック" charset="0"/>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fld id="{8D20C2C4-E74D-48F2-B0A8-72E25B9C7812}" type="slidenum">
              <a:rPr lang="en-US"/>
              <a:pPr/>
              <a:t>‹#›</a:t>
            </a:fld>
            <a:endParaRPr lang="en-US" dirty="0"/>
          </a:p>
        </p:txBody>
      </p:sp>
    </p:spTree>
    <p:extLst>
      <p:ext uri="{BB962C8B-B14F-4D97-AF65-F5344CB8AC3E}">
        <p14:creationId xmlns:p14="http://schemas.microsoft.com/office/powerpoint/2010/main" val="2454854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rtlCol="0"/>
          <a:lstStyle>
            <a:lvl1pPr>
              <a:defRPr dirty="0">
                <a:solidFill>
                  <a:schemeClr val="tx1">
                    <a:tint val="75000"/>
                  </a:schemeClr>
                </a:solidFill>
                <a:latin typeface="Arial" charset="0"/>
                <a:ea typeface="ＭＳ Ｐゴシック" charset="0"/>
                <a:cs typeface="ＭＳ Ｐゴシック" charset="0"/>
              </a:defRPr>
            </a:lvl1pPr>
          </a:lstStyle>
          <a:p>
            <a:pPr>
              <a:defRPr/>
            </a:pPr>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fld id="{CD1B9FF9-5A87-4394-B8D8-DDEF08018C6A}" type="slidenum">
              <a:rPr lang="en-US"/>
              <a:pPr/>
              <a:t>‹#›</a:t>
            </a:fld>
            <a:endParaRPr lang="en-US" dirty="0"/>
          </a:p>
        </p:txBody>
      </p:sp>
    </p:spTree>
    <p:extLst>
      <p:ext uri="{BB962C8B-B14F-4D97-AF65-F5344CB8AC3E}">
        <p14:creationId xmlns:p14="http://schemas.microsoft.com/office/powerpoint/2010/main" val="381741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rtlCol="0"/>
          <a:lstStyle>
            <a:lvl1pPr>
              <a:defRPr dirty="0">
                <a:solidFill>
                  <a:schemeClr val="tx1">
                    <a:tint val="75000"/>
                  </a:schemeClr>
                </a:solidFill>
                <a:latin typeface="Arial" charset="0"/>
                <a:ea typeface="ＭＳ Ｐゴシック" charset="0"/>
                <a:cs typeface="ＭＳ Ｐゴシック" charset="0"/>
              </a:defRPr>
            </a:lvl1pPr>
          </a:lstStyle>
          <a:p>
            <a:pPr>
              <a:defRPr/>
            </a:pPr>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fld id="{C1A737A5-0280-4308-A7F9-FBFC1ED36819}" type="slidenum">
              <a:rPr lang="en-US"/>
              <a:pPr/>
              <a:t>‹#›</a:t>
            </a:fld>
            <a:endParaRPr lang="en-US" dirty="0"/>
          </a:p>
        </p:txBody>
      </p:sp>
    </p:spTree>
    <p:extLst>
      <p:ext uri="{BB962C8B-B14F-4D97-AF65-F5344CB8AC3E}">
        <p14:creationId xmlns:p14="http://schemas.microsoft.com/office/powerpoint/2010/main" val="1280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a:defRPr dirty="0">
                <a:solidFill>
                  <a:schemeClr val="tx1">
                    <a:tint val="75000"/>
                  </a:schemeClr>
                </a:solidFill>
                <a:latin typeface="Arial" charset="0"/>
                <a:ea typeface="ＭＳ Ｐゴシック" charset="0"/>
                <a:cs typeface="ＭＳ Ｐゴシック" charset="0"/>
              </a:defRPr>
            </a:lvl1pPr>
          </a:lstStyle>
          <a:p>
            <a:pPr>
              <a:defRPr/>
            </a:pPr>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fld id="{B180F4B0-BE1F-4712-8CC9-7621055DFF52}" type="slidenum">
              <a:rPr lang="en-US"/>
              <a:pPr/>
              <a:t>‹#›</a:t>
            </a:fld>
            <a:endParaRPr lang="en-US" dirty="0"/>
          </a:p>
        </p:txBody>
      </p:sp>
    </p:spTree>
    <p:extLst>
      <p:ext uri="{BB962C8B-B14F-4D97-AF65-F5344CB8AC3E}">
        <p14:creationId xmlns:p14="http://schemas.microsoft.com/office/powerpoint/2010/main" val="228911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rtlCol="0"/>
          <a:lstStyle>
            <a:lvl1pPr>
              <a:defRPr dirty="0">
                <a:solidFill>
                  <a:schemeClr val="tx1">
                    <a:tint val="75000"/>
                  </a:schemeClr>
                </a:solidFill>
                <a:latin typeface="Arial" charset="0"/>
                <a:ea typeface="ＭＳ Ｐゴシック" charset="0"/>
                <a:cs typeface="ＭＳ Ｐゴシック" charset="0"/>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fld id="{CC05EDD5-089A-486E-AEF8-69D3516E85D8}" type="slidenum">
              <a:rPr lang="en-US"/>
              <a:pPr/>
              <a:t>‹#›</a:t>
            </a:fld>
            <a:endParaRPr lang="en-US" dirty="0"/>
          </a:p>
        </p:txBody>
      </p:sp>
    </p:spTree>
    <p:extLst>
      <p:ext uri="{BB962C8B-B14F-4D97-AF65-F5344CB8AC3E}">
        <p14:creationId xmlns:p14="http://schemas.microsoft.com/office/powerpoint/2010/main" val="542835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rtlCol="0"/>
          <a:lstStyle>
            <a:lvl1pPr>
              <a:defRPr dirty="0">
                <a:solidFill>
                  <a:schemeClr val="tx1">
                    <a:tint val="75000"/>
                  </a:schemeClr>
                </a:solidFill>
                <a:latin typeface="Arial" charset="0"/>
                <a:ea typeface="ＭＳ Ｐゴシック" charset="0"/>
                <a:cs typeface="ＭＳ Ｐゴシック" charset="0"/>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fld id="{266C6238-CA75-4516-8F1E-D5C252D7A83A}" type="slidenum">
              <a:rPr lang="en-US"/>
              <a:pPr/>
              <a:t>‹#›</a:t>
            </a:fld>
            <a:endParaRPr lang="en-US" dirty="0"/>
          </a:p>
        </p:txBody>
      </p:sp>
    </p:spTree>
    <p:extLst>
      <p:ext uri="{BB962C8B-B14F-4D97-AF65-F5344CB8AC3E}">
        <p14:creationId xmlns:p14="http://schemas.microsoft.com/office/powerpoint/2010/main" val="164460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531A79BC-F186-444F-8408-81EA55819E99}" type="datetimeFigureOut">
              <a:rPr lang="en-GB"/>
              <a:pPr/>
              <a:t>23/07/2018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schemeClr val="tx1">
                    <a:tint val="75000"/>
                  </a:schemeClr>
                </a:solidFill>
                <a:latin typeface="Arial" charset="0"/>
                <a:ea typeface="ＭＳ Ｐゴシック" charset="0"/>
                <a:cs typeface="ＭＳ Ｐゴシック" charset="0"/>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34184B7-4DC2-4F5D-9AAC-6EB03AFC94DB}" type="slidenum">
              <a:rPr lang="en-GB"/>
              <a:pPr/>
              <a:t>‹#›</a:t>
            </a:fld>
            <a:endParaRPr lang="en-GB" dirty="0"/>
          </a:p>
        </p:txBody>
      </p:sp>
    </p:spTree>
  </p:cSld>
  <p:clrMap bg1="lt1" tx1="dk1" bg2="lt2" tx2="dk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Lst>
  <p:txStyles>
    <p:titleStyle>
      <a:lvl1pPr algn="ctr" defTabSz="457200" rtl="0" fontAlgn="base">
        <a:spcBef>
          <a:spcPct val="0"/>
        </a:spcBef>
        <a:spcAft>
          <a:spcPct val="0"/>
        </a:spcAft>
        <a:defRPr sz="4400" kern="1200">
          <a:solidFill>
            <a:schemeClr val="tx1"/>
          </a:solidFill>
          <a:latin typeface="+mj-lt"/>
          <a:ea typeface="ＭＳ Ｐゴシック" pitchFamily="34" charset="-128"/>
          <a:cs typeface="+mj-cs"/>
        </a:defRPr>
      </a:lvl1pPr>
      <a:lvl2pPr algn="ctr" defTabSz="457200" rtl="0" fontAlgn="base">
        <a:spcBef>
          <a:spcPct val="0"/>
        </a:spcBef>
        <a:spcAft>
          <a:spcPct val="0"/>
        </a:spcAft>
        <a:defRPr sz="4400">
          <a:solidFill>
            <a:schemeClr val="tx1"/>
          </a:solidFill>
          <a:latin typeface="Calibri" pitchFamily="34" charset="0"/>
          <a:ea typeface="ＭＳ Ｐゴシック" pitchFamily="34" charset="-128"/>
        </a:defRPr>
      </a:lvl2pPr>
      <a:lvl3pPr algn="ctr" defTabSz="457200" rtl="0" fontAlgn="base">
        <a:spcBef>
          <a:spcPct val="0"/>
        </a:spcBef>
        <a:spcAft>
          <a:spcPct val="0"/>
        </a:spcAft>
        <a:defRPr sz="4400">
          <a:solidFill>
            <a:schemeClr val="tx1"/>
          </a:solidFill>
          <a:latin typeface="Calibri" pitchFamily="34" charset="0"/>
          <a:ea typeface="ＭＳ Ｐゴシック" pitchFamily="34" charset="-128"/>
        </a:defRPr>
      </a:lvl3pPr>
      <a:lvl4pPr algn="ctr" defTabSz="457200" rtl="0" fontAlgn="base">
        <a:spcBef>
          <a:spcPct val="0"/>
        </a:spcBef>
        <a:spcAft>
          <a:spcPct val="0"/>
        </a:spcAft>
        <a:defRPr sz="4400">
          <a:solidFill>
            <a:schemeClr val="tx1"/>
          </a:solidFill>
          <a:latin typeface="Calibri" pitchFamily="34" charset="0"/>
          <a:ea typeface="ＭＳ Ｐゴシック" pitchFamily="34" charset="-128"/>
        </a:defRPr>
      </a:lvl4pPr>
      <a:lvl5pPr algn="ctr" defTabSz="457200" rtl="0" fontAlgn="base">
        <a:spcBef>
          <a:spcPct val="0"/>
        </a:spcBef>
        <a:spcAft>
          <a:spcPct val="0"/>
        </a:spcAft>
        <a:defRPr sz="4400">
          <a:solidFill>
            <a:schemeClr val="tx1"/>
          </a:solidFill>
          <a:latin typeface="Calibri" pitchFamily="34" charset="0"/>
          <a:ea typeface="ＭＳ Ｐゴシック" pitchFamily="34" charset="-128"/>
        </a:defRPr>
      </a:lvl5pPr>
      <a:lvl6pPr marL="457200" algn="ctr" defTabSz="457200" rtl="0" fontAlgn="base">
        <a:spcBef>
          <a:spcPct val="0"/>
        </a:spcBef>
        <a:spcAft>
          <a:spcPct val="0"/>
        </a:spcAft>
        <a:defRPr sz="4400">
          <a:solidFill>
            <a:schemeClr val="tx1"/>
          </a:solidFill>
          <a:latin typeface="Calibri" pitchFamily="34" charset="0"/>
          <a:ea typeface="ＭＳ Ｐゴシック" pitchFamily="34"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pitchFamily="34"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pitchFamily="34"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pitchFamily="34" charset="-128"/>
        </a:defRPr>
      </a:lvl9pPr>
    </p:titleStyle>
    <p:body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ＭＳ Ｐゴシック" pitchFamily="34" charset="-128"/>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620688"/>
            <a:ext cx="7772400" cy="4464075"/>
          </a:xfrm>
        </p:spPr>
        <p:txBody>
          <a:bodyPr/>
          <a:lstStyle/>
          <a:p>
            <a:r>
              <a:rPr lang="en-GB" sz="6600" dirty="0">
                <a:solidFill>
                  <a:schemeClr val="accent2"/>
                </a:solidFill>
                <a:latin typeface="Franklin Gothic Book" pitchFamily="34" charset="0"/>
              </a:rPr>
              <a:t>Botswana</a:t>
            </a:r>
            <a:r>
              <a:rPr lang="en-GB" sz="3600" dirty="0">
                <a:solidFill>
                  <a:schemeClr val="accent2"/>
                </a:solidFill>
                <a:latin typeface="Franklin Gothic Book" pitchFamily="34" charset="0"/>
              </a:rPr>
              <a:t> </a:t>
            </a:r>
            <a:br>
              <a:rPr lang="en-GB" sz="3600" dirty="0">
                <a:solidFill>
                  <a:schemeClr val="accent2"/>
                </a:solidFill>
                <a:latin typeface="Franklin Gothic Book" pitchFamily="34" charset="0"/>
              </a:rPr>
            </a:br>
            <a:r>
              <a:rPr lang="en-GB" sz="5400" b="1" dirty="0">
                <a:latin typeface="Franklin Gothic Book" pitchFamily="34" charset="0"/>
              </a:rPr>
              <a:t>Moving Forward with DTG</a:t>
            </a:r>
          </a:p>
        </p:txBody>
      </p:sp>
      <p:sp>
        <p:nvSpPr>
          <p:cNvPr id="26626" name="Subtitle 2"/>
          <p:cNvSpPr>
            <a:spLocks noGrp="1"/>
          </p:cNvSpPr>
          <p:nvPr>
            <p:ph type="subTitle" idx="1"/>
          </p:nvPr>
        </p:nvSpPr>
        <p:spPr>
          <a:xfrm>
            <a:off x="685800" y="4581128"/>
            <a:ext cx="7772400" cy="2016523"/>
          </a:xfrm>
        </p:spPr>
        <p:txBody>
          <a:bodyPr rtlCol="0">
            <a:normAutofit lnSpcReduction="10000"/>
          </a:bodyPr>
          <a:lstStyle/>
          <a:p>
            <a:pPr fontAlgn="auto">
              <a:spcAft>
                <a:spcPts val="0"/>
              </a:spcAft>
              <a:buFont typeface="Arial"/>
              <a:buNone/>
              <a:defRPr/>
            </a:pPr>
            <a:endParaRPr lang="en-GB" sz="1600" b="1" i="1" dirty="0">
              <a:solidFill>
                <a:schemeClr val="tx1">
                  <a:lumMod val="50000"/>
                  <a:lumOff val="50000"/>
                </a:schemeClr>
              </a:solidFill>
              <a:latin typeface="Franklin Gothic Book" panose="020B0503020102020204" pitchFamily="34" charset="0"/>
              <a:ea typeface="+mn-ea"/>
            </a:endParaRPr>
          </a:p>
          <a:p>
            <a:pPr fontAlgn="auto">
              <a:spcAft>
                <a:spcPts val="0"/>
              </a:spcAft>
              <a:buFont typeface="Arial"/>
              <a:buNone/>
              <a:defRPr/>
            </a:pPr>
            <a:endParaRPr lang="en-GB" sz="1600" b="1" i="1" dirty="0">
              <a:solidFill>
                <a:schemeClr val="tx1">
                  <a:lumMod val="50000"/>
                  <a:lumOff val="50000"/>
                </a:schemeClr>
              </a:solidFill>
              <a:latin typeface="Franklin Gothic Book" panose="020B0503020102020204" pitchFamily="34" charset="0"/>
              <a:ea typeface="+mn-ea"/>
            </a:endParaRPr>
          </a:p>
          <a:p>
            <a:pPr fontAlgn="auto">
              <a:spcAft>
                <a:spcPts val="0"/>
              </a:spcAft>
              <a:buFont typeface="Arial"/>
              <a:buNone/>
              <a:defRPr/>
            </a:pPr>
            <a:r>
              <a:rPr lang="en-GB" sz="3600" b="1" i="1" dirty="0" err="1">
                <a:solidFill>
                  <a:srgbClr val="0070C0"/>
                </a:solidFill>
                <a:latin typeface="Franklin Gothic Book" panose="020B0503020102020204" pitchFamily="34" charset="0"/>
                <a:ea typeface="+mn-ea"/>
              </a:rPr>
              <a:t>Tendani</a:t>
            </a:r>
            <a:r>
              <a:rPr lang="en-GB" sz="3600" b="1" i="1" dirty="0">
                <a:solidFill>
                  <a:srgbClr val="0070C0"/>
                </a:solidFill>
                <a:latin typeface="Franklin Gothic Book" panose="020B0503020102020204" pitchFamily="34" charset="0"/>
                <a:ea typeface="+mn-ea"/>
              </a:rPr>
              <a:t> </a:t>
            </a:r>
            <a:r>
              <a:rPr lang="en-GB" sz="3600" b="1" i="1" dirty="0" err="1">
                <a:solidFill>
                  <a:srgbClr val="0070C0"/>
                </a:solidFill>
                <a:latin typeface="Franklin Gothic Book" panose="020B0503020102020204" pitchFamily="34" charset="0"/>
                <a:ea typeface="+mn-ea"/>
              </a:rPr>
              <a:t>Gaolathe</a:t>
            </a:r>
            <a:r>
              <a:rPr lang="en-GB" sz="3600" b="1" i="1" dirty="0">
                <a:solidFill>
                  <a:srgbClr val="0070C0"/>
                </a:solidFill>
                <a:latin typeface="Franklin Gothic Book" panose="020B0503020102020204" pitchFamily="34" charset="0"/>
                <a:ea typeface="+mn-ea"/>
              </a:rPr>
              <a:t>, MD</a:t>
            </a:r>
          </a:p>
          <a:p>
            <a:pPr fontAlgn="auto">
              <a:spcAft>
                <a:spcPts val="0"/>
              </a:spcAft>
              <a:buFont typeface="Arial"/>
              <a:buNone/>
              <a:defRPr/>
            </a:pPr>
            <a:r>
              <a:rPr lang="en-GB" sz="1600" b="1" i="1" dirty="0">
                <a:solidFill>
                  <a:schemeClr val="tx1">
                    <a:lumMod val="50000"/>
                    <a:lumOff val="50000"/>
                  </a:schemeClr>
                </a:solidFill>
                <a:latin typeface="Franklin Gothic Book" panose="020B0503020102020204" pitchFamily="34" charset="0"/>
                <a:ea typeface="+mn-ea"/>
              </a:rPr>
              <a:t>Chair, Botswana HIV &amp; TB Clinical Care Guidelines Committee</a:t>
            </a:r>
          </a:p>
          <a:p>
            <a:pPr fontAlgn="auto">
              <a:spcAft>
                <a:spcPts val="0"/>
              </a:spcAft>
              <a:buFont typeface="Arial"/>
              <a:buNone/>
              <a:defRPr/>
            </a:pPr>
            <a:r>
              <a:rPr lang="en-GB" sz="1600" b="1" i="1" dirty="0">
                <a:solidFill>
                  <a:schemeClr val="tx1">
                    <a:lumMod val="50000"/>
                    <a:lumOff val="50000"/>
                  </a:schemeClr>
                </a:solidFill>
                <a:latin typeface="Franklin Gothic Book" panose="020B0503020102020204" pitchFamily="34" charset="0"/>
                <a:ea typeface="+mn-ea"/>
              </a:rPr>
              <a:t>University of Botswana</a:t>
            </a:r>
          </a:p>
          <a:p>
            <a:pPr fontAlgn="auto">
              <a:spcAft>
                <a:spcPts val="0"/>
              </a:spcAft>
              <a:buFont typeface="Arial"/>
              <a:buNone/>
              <a:defRPr/>
            </a:pPr>
            <a:r>
              <a:rPr lang="en-GB" sz="1600" b="1" i="1" dirty="0">
                <a:solidFill>
                  <a:schemeClr val="tx1">
                    <a:lumMod val="50000"/>
                    <a:lumOff val="50000"/>
                  </a:schemeClr>
                </a:solidFill>
                <a:latin typeface="Franklin Gothic Book" panose="020B0503020102020204" pitchFamily="34" charset="0"/>
                <a:ea typeface="+mn-ea"/>
              </a:rPr>
              <a:t>Botswana Harvard AIDS Institute Partnership</a:t>
            </a:r>
          </a:p>
        </p:txBody>
      </p:sp>
      <p:pic>
        <p:nvPicPr>
          <p:cNvPr id="13315" name="Picture 2" descr="MOH Logo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60350"/>
            <a:ext cx="2466975" cy="177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solidFill>
                  <a:schemeClr val="accent2"/>
                </a:solidFill>
                <a:latin typeface="Franklin Gothic Book" pitchFamily="34" charset="0"/>
              </a:rPr>
              <a:t>Important Considerations for</a:t>
            </a:r>
            <a:br>
              <a:rPr lang="en-ZA" b="1" dirty="0">
                <a:solidFill>
                  <a:schemeClr val="accent2"/>
                </a:solidFill>
                <a:latin typeface="Franklin Gothic Book" pitchFamily="34" charset="0"/>
              </a:rPr>
            </a:br>
            <a:r>
              <a:rPr lang="en-ZA" b="1" dirty="0">
                <a:solidFill>
                  <a:schemeClr val="accent3"/>
                </a:solidFill>
                <a:latin typeface="Franklin Gothic Book" pitchFamily="34" charset="0"/>
              </a:rPr>
              <a:t>Improving Contraceptive Options</a:t>
            </a:r>
          </a:p>
        </p:txBody>
      </p:sp>
      <p:sp>
        <p:nvSpPr>
          <p:cNvPr id="3" name="Content Placeholder 2"/>
          <p:cNvSpPr>
            <a:spLocks noGrp="1"/>
          </p:cNvSpPr>
          <p:nvPr>
            <p:ph idx="1"/>
          </p:nvPr>
        </p:nvSpPr>
        <p:spPr>
          <a:xfrm>
            <a:off x="395536" y="1556792"/>
            <a:ext cx="8229600" cy="4824536"/>
          </a:xfrm>
        </p:spPr>
        <p:txBody>
          <a:bodyPr/>
          <a:lstStyle/>
          <a:p>
            <a:pPr marL="0" indent="0">
              <a:buNone/>
            </a:pPr>
            <a:endParaRPr lang="en-ZA" sz="800" dirty="0">
              <a:latin typeface="Franklin Gothic Book" pitchFamily="34" charset="0"/>
            </a:endParaRPr>
          </a:p>
          <a:p>
            <a:r>
              <a:rPr lang="en-ZA" sz="2800" dirty="0">
                <a:latin typeface="Franklin Gothic Book" pitchFamily="34" charset="0"/>
              </a:rPr>
              <a:t>60% of HIV positive women of child bearing age are &lt;26 years old </a:t>
            </a:r>
            <a:r>
              <a:rPr lang="en-ZA" sz="2000" i="1" dirty="0">
                <a:latin typeface="Franklin Gothic Book" pitchFamily="34" charset="0"/>
              </a:rPr>
              <a:t>(DHAPC, 2018)</a:t>
            </a:r>
          </a:p>
          <a:p>
            <a:r>
              <a:rPr lang="en-ZA" sz="2800" dirty="0">
                <a:latin typeface="Franklin Gothic Book" pitchFamily="34" charset="0"/>
              </a:rPr>
              <a:t>80% of women are single at time of delivery </a:t>
            </a:r>
            <a:r>
              <a:rPr lang="en-ZA" sz="2000" i="1" dirty="0">
                <a:latin typeface="Franklin Gothic Book" pitchFamily="34" charset="0"/>
              </a:rPr>
              <a:t>(ANC Survey 2010)</a:t>
            </a:r>
          </a:p>
          <a:p>
            <a:r>
              <a:rPr lang="en-ZA" sz="2800" dirty="0">
                <a:latin typeface="Franklin Gothic Book" pitchFamily="34" charset="0"/>
              </a:rPr>
              <a:t>50% of HIV positive women who became pregnant did not desire pregnancy </a:t>
            </a:r>
            <a:r>
              <a:rPr lang="en-ZA" sz="2000" i="1" dirty="0">
                <a:latin typeface="Franklin Gothic Book" pitchFamily="34" charset="0"/>
              </a:rPr>
              <a:t>(DHAPC, 2018)</a:t>
            </a:r>
          </a:p>
          <a:p>
            <a:r>
              <a:rPr lang="en-ZA" sz="2800" dirty="0">
                <a:latin typeface="Franklin Gothic Book" pitchFamily="34" charset="0"/>
              </a:rPr>
              <a:t>80-90% of women use condoms as their primary contraceptive method. </a:t>
            </a:r>
          </a:p>
          <a:p>
            <a:r>
              <a:rPr lang="en-ZA" sz="2800" b="1" dirty="0">
                <a:latin typeface="Franklin Gothic Book" pitchFamily="34" charset="0"/>
              </a:rPr>
              <a:t>Complications secondary to abortion </a:t>
            </a:r>
          </a:p>
          <a:p>
            <a:pPr marL="0" indent="0">
              <a:buNone/>
            </a:pPr>
            <a:r>
              <a:rPr lang="en-ZA" sz="2800" b="1" dirty="0">
                <a:latin typeface="Franklin Gothic Book" pitchFamily="34" charset="0"/>
              </a:rPr>
              <a:t>	are now the number one cause of maternal 	mortality. in Botswana </a:t>
            </a:r>
            <a:r>
              <a:rPr lang="en-ZA" sz="2000" b="1" dirty="0">
                <a:latin typeface="Franklin Gothic Book" pitchFamily="34" charset="0"/>
              </a:rPr>
              <a:t>(DHAPC, 2018)</a:t>
            </a:r>
          </a:p>
        </p:txBody>
      </p:sp>
    </p:spTree>
    <p:extLst>
      <p:ext uri="{BB962C8B-B14F-4D97-AF65-F5344CB8AC3E}">
        <p14:creationId xmlns:p14="http://schemas.microsoft.com/office/powerpoint/2010/main" val="3287673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solidFill>
                  <a:schemeClr val="accent2"/>
                </a:solidFill>
                <a:latin typeface="Franklin Gothic Book" pitchFamily="34" charset="0"/>
              </a:rPr>
              <a:t>Improving Contraceptive Options </a:t>
            </a:r>
          </a:p>
        </p:txBody>
      </p:sp>
      <p:sp>
        <p:nvSpPr>
          <p:cNvPr id="3" name="Content Placeholder 2"/>
          <p:cNvSpPr>
            <a:spLocks noGrp="1"/>
          </p:cNvSpPr>
          <p:nvPr>
            <p:ph idx="1"/>
          </p:nvPr>
        </p:nvSpPr>
        <p:spPr/>
        <p:txBody>
          <a:bodyPr/>
          <a:lstStyle/>
          <a:p>
            <a:r>
              <a:rPr lang="en-ZA" dirty="0"/>
              <a:t>Transitioning women off older and more toxic regimens will continue – including DTG for all women based on informed choices(decisions).</a:t>
            </a:r>
          </a:p>
          <a:p>
            <a:r>
              <a:rPr lang="en-ZA" dirty="0"/>
              <a:t>Concepts of “Family Planning” do not necessarily translate culturally. It is much better to speak of contraception.</a:t>
            </a:r>
          </a:p>
          <a:p>
            <a:r>
              <a:rPr lang="en-ZA" dirty="0"/>
              <a:t>Reproductive choice and safe guarding HIV positive women pregnancy outcomes - across all ART regimens – is the goal.</a:t>
            </a:r>
          </a:p>
          <a:p>
            <a:endParaRPr lang="en-ZA" dirty="0"/>
          </a:p>
        </p:txBody>
      </p:sp>
    </p:spTree>
    <p:extLst>
      <p:ext uri="{BB962C8B-B14F-4D97-AF65-F5344CB8AC3E}">
        <p14:creationId xmlns:p14="http://schemas.microsoft.com/office/powerpoint/2010/main" val="1615685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ZA" dirty="0">
                <a:solidFill>
                  <a:schemeClr val="accent2"/>
                </a:solidFill>
                <a:latin typeface="Franklin Gothic Book" pitchFamily="34" charset="0"/>
              </a:rPr>
              <a:t>Final Thoughts</a:t>
            </a:r>
          </a:p>
        </p:txBody>
      </p:sp>
      <p:sp>
        <p:nvSpPr>
          <p:cNvPr id="3" name="Content Placeholder 2"/>
          <p:cNvSpPr>
            <a:spLocks noGrp="1"/>
          </p:cNvSpPr>
          <p:nvPr>
            <p:ph idx="1"/>
          </p:nvPr>
        </p:nvSpPr>
        <p:spPr>
          <a:xfrm>
            <a:off x="457200" y="1412776"/>
            <a:ext cx="8229600" cy="4713387"/>
          </a:xfrm>
        </p:spPr>
        <p:txBody>
          <a:bodyPr/>
          <a:lstStyle/>
          <a:p>
            <a:r>
              <a:rPr lang="en-ZA" sz="2800" dirty="0">
                <a:latin typeface="Franklin Gothic Book" pitchFamily="34" charset="0"/>
              </a:rPr>
              <a:t>Due to its proven efficacy and tolerability - even with the possibility of neural tube defects - the use of DTG in women of child-bearing potential a possibility with the use of effective contraceptives.</a:t>
            </a:r>
          </a:p>
          <a:p>
            <a:pPr marL="0" indent="0">
              <a:buNone/>
            </a:pPr>
            <a:endParaRPr lang="en-ZA" sz="800" dirty="0">
              <a:latin typeface="Franklin Gothic Book" pitchFamily="34" charset="0"/>
            </a:endParaRPr>
          </a:p>
          <a:p>
            <a:r>
              <a:rPr lang="en-ZA" sz="2800" dirty="0">
                <a:latin typeface="Franklin Gothic Book" pitchFamily="34" charset="0"/>
              </a:rPr>
              <a:t>Until the final results of the Tsepamo Study are known, the NTD signal gives the global HIV community a unique opportunity to highlight all cause mortality in birth outcomes, advocate for and fund better ART regimens and effective contraceptive methods.</a:t>
            </a:r>
          </a:p>
        </p:txBody>
      </p:sp>
    </p:spTree>
    <p:extLst>
      <p:ext uri="{BB962C8B-B14F-4D97-AF65-F5344CB8AC3E}">
        <p14:creationId xmlns:p14="http://schemas.microsoft.com/office/powerpoint/2010/main" val="1718035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b="1" dirty="0">
                <a:solidFill>
                  <a:srgbClr val="297FD5"/>
                </a:solidFill>
                <a:latin typeface="Franklin Gothic Book" pitchFamily="34" charset="0"/>
              </a:rPr>
              <a:t>Many Thanks</a:t>
            </a:r>
          </a:p>
        </p:txBody>
      </p:sp>
      <p:sp>
        <p:nvSpPr>
          <p:cNvPr id="3" name="Content Placeholder 2"/>
          <p:cNvSpPr>
            <a:spLocks noGrp="1"/>
          </p:cNvSpPr>
          <p:nvPr>
            <p:ph idx="1"/>
          </p:nvPr>
        </p:nvSpPr>
        <p:spPr>
          <a:xfrm>
            <a:off x="457200" y="1600200"/>
            <a:ext cx="8229600" cy="5257800"/>
          </a:xfrm>
        </p:spPr>
        <p:txBody>
          <a:bodyPr rtlCol="0">
            <a:normAutofit/>
          </a:bodyPr>
          <a:lstStyle/>
          <a:p>
            <a:pPr marL="0" indent="0" algn="ctr" fontAlgn="auto">
              <a:spcAft>
                <a:spcPts val="0"/>
              </a:spcAft>
              <a:buFont typeface="Arial"/>
              <a:buNone/>
              <a:defRPr/>
            </a:pPr>
            <a:r>
              <a:rPr lang="en-US" dirty="0">
                <a:latin typeface="Franklin Gothic Book" panose="020B0503020102020204" pitchFamily="34" charset="0"/>
                <a:ea typeface="+mn-ea"/>
                <a:cs typeface="Candara"/>
              </a:rPr>
              <a:t>Botswana Ministry of Health &amp; Wellness</a:t>
            </a:r>
          </a:p>
          <a:p>
            <a:pPr marL="0" indent="0" algn="ctr" fontAlgn="auto">
              <a:spcAft>
                <a:spcPts val="0"/>
              </a:spcAft>
              <a:buFont typeface="Arial"/>
              <a:buNone/>
              <a:defRPr/>
            </a:pPr>
            <a:r>
              <a:rPr lang="en-US" dirty="0">
                <a:latin typeface="Franklin Gothic Book" panose="020B0503020102020204" pitchFamily="34" charset="0"/>
                <a:ea typeface="+mn-ea"/>
                <a:cs typeface="Candara"/>
              </a:rPr>
              <a:t>Department of HIV/AIDS Prevention &amp; Care</a:t>
            </a:r>
          </a:p>
          <a:p>
            <a:pPr marL="0" indent="0" algn="ctr" fontAlgn="auto">
              <a:spcAft>
                <a:spcPts val="0"/>
              </a:spcAft>
              <a:buFont typeface="Arial"/>
              <a:buNone/>
              <a:defRPr/>
            </a:pPr>
            <a:r>
              <a:rPr lang="en-US" dirty="0">
                <a:latin typeface="Franklin Gothic Book" panose="020B0503020102020204" pitchFamily="34" charset="0"/>
                <a:ea typeface="+mn-ea"/>
                <a:cs typeface="Candara"/>
              </a:rPr>
              <a:t>Botswana-Harvard AIDS Initiative</a:t>
            </a:r>
          </a:p>
          <a:p>
            <a:pPr marL="0" indent="0" algn="ctr" fontAlgn="auto">
              <a:spcAft>
                <a:spcPts val="0"/>
              </a:spcAft>
              <a:buFont typeface="Arial"/>
              <a:buNone/>
              <a:defRPr/>
            </a:pPr>
            <a:r>
              <a:rPr lang="en-US" dirty="0">
                <a:latin typeface="Franklin Gothic Book" panose="020B0503020102020204" pitchFamily="34" charset="0"/>
                <a:ea typeface="+mn-ea"/>
                <a:cs typeface="Candara"/>
              </a:rPr>
              <a:t>Rebecca Zash &amp; Roger Shapiro</a:t>
            </a:r>
          </a:p>
          <a:p>
            <a:pPr marL="0" indent="0" algn="ctr" fontAlgn="auto">
              <a:spcAft>
                <a:spcPts val="0"/>
              </a:spcAft>
              <a:buFont typeface="Arial"/>
              <a:buNone/>
              <a:defRPr/>
            </a:pPr>
            <a:r>
              <a:rPr lang="en-US" dirty="0" err="1">
                <a:latin typeface="Franklin Gothic Book" panose="020B0503020102020204" pitchFamily="34" charset="0"/>
                <a:ea typeface="+mn-ea"/>
                <a:cs typeface="Candara"/>
              </a:rPr>
              <a:t>Careena</a:t>
            </a:r>
            <a:r>
              <a:rPr lang="en-US" dirty="0">
                <a:latin typeface="Franklin Gothic Book" panose="020B0503020102020204" pitchFamily="34" charset="0"/>
                <a:ea typeface="+mn-ea"/>
                <a:cs typeface="Candara"/>
              </a:rPr>
              <a:t> Centre for Health</a:t>
            </a:r>
          </a:p>
          <a:p>
            <a:pPr marL="0" indent="0" algn="ctr" fontAlgn="auto">
              <a:spcAft>
                <a:spcPts val="0"/>
              </a:spcAft>
              <a:buFont typeface="Arial"/>
              <a:buNone/>
              <a:defRPr/>
            </a:pPr>
            <a:r>
              <a:rPr lang="en-US" dirty="0" err="1">
                <a:latin typeface="Franklin Gothic Book" panose="020B0503020102020204" pitchFamily="34" charset="0"/>
                <a:ea typeface="+mn-ea"/>
                <a:cs typeface="Candara"/>
              </a:rPr>
              <a:t>Heston</a:t>
            </a:r>
            <a:r>
              <a:rPr lang="en-US" dirty="0">
                <a:latin typeface="Franklin Gothic Book" panose="020B0503020102020204" pitchFamily="34" charset="0"/>
                <a:ea typeface="+mn-ea"/>
                <a:cs typeface="Candara"/>
              </a:rPr>
              <a:t> Phillips, UNAIDS</a:t>
            </a:r>
          </a:p>
          <a:p>
            <a:pPr marL="0" indent="0" algn="ctr" fontAlgn="auto">
              <a:spcAft>
                <a:spcPts val="0"/>
              </a:spcAft>
              <a:buFont typeface="Arial"/>
              <a:buNone/>
              <a:defRPr/>
            </a:pPr>
            <a:r>
              <a:rPr lang="en-US" dirty="0">
                <a:latin typeface="Franklin Gothic Book" panose="020B0503020102020204" pitchFamily="34" charset="0"/>
                <a:ea typeface="+mn-ea"/>
                <a:cs typeface="Candara"/>
              </a:rPr>
              <a:t>Chelsea Morronni. MD</a:t>
            </a:r>
          </a:p>
          <a:p>
            <a:pPr marL="0" indent="0" algn="ctr" fontAlgn="auto">
              <a:spcAft>
                <a:spcPts val="0"/>
              </a:spcAft>
              <a:buFont typeface="Arial"/>
              <a:buNone/>
              <a:defRPr/>
            </a:pPr>
            <a:r>
              <a:rPr lang="en-US" dirty="0">
                <a:latin typeface="Franklin Gothic Book" panose="020B0503020102020204" pitchFamily="34" charset="0"/>
                <a:ea typeface="+mn-ea"/>
                <a:cs typeface="Candara"/>
              </a:rPr>
              <a:t>Ava Avalos, MD</a:t>
            </a:r>
          </a:p>
          <a:p>
            <a:pPr marL="0" indent="0" algn="ctr" fontAlgn="auto">
              <a:spcAft>
                <a:spcPts val="0"/>
              </a:spcAft>
              <a:buFont typeface="Arial"/>
              <a:buNone/>
              <a:defRPr/>
            </a:pPr>
            <a:endParaRPr lang="en-US" dirty="0">
              <a:latin typeface="Candara"/>
              <a:ea typeface="+mn-ea"/>
              <a:cs typeface="Candara"/>
            </a:endParaRPr>
          </a:p>
          <a:p>
            <a:pPr marL="0" indent="0" algn="ctr" fontAlgn="auto">
              <a:spcAft>
                <a:spcPts val="0"/>
              </a:spcAft>
              <a:buFont typeface="Arial"/>
              <a:buNone/>
              <a:defRPr/>
            </a:pPr>
            <a:endParaRPr lang="en-US" dirty="0">
              <a:latin typeface="Candara"/>
              <a:ea typeface="+mn-ea"/>
              <a:cs typeface="Candara"/>
            </a:endParaRPr>
          </a:p>
          <a:p>
            <a:pPr marL="0" indent="0" fontAlgn="auto">
              <a:spcAft>
                <a:spcPts val="0"/>
              </a:spcAft>
              <a:buFont typeface="Arial"/>
              <a:buNone/>
              <a:defRPr/>
            </a:pPr>
            <a:endParaRPr lang="en-US" dirty="0">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ZA" b="1" dirty="0">
                <a:solidFill>
                  <a:schemeClr val="accent2"/>
                </a:solidFill>
                <a:latin typeface="Franklin Gothic Book" pitchFamily="34" charset="0"/>
              </a:rPr>
              <a:t>Background</a:t>
            </a:r>
          </a:p>
        </p:txBody>
      </p:sp>
      <p:sp>
        <p:nvSpPr>
          <p:cNvPr id="3" name="Content Placeholder 2"/>
          <p:cNvSpPr>
            <a:spLocks noGrp="1"/>
          </p:cNvSpPr>
          <p:nvPr>
            <p:ph idx="1"/>
          </p:nvPr>
        </p:nvSpPr>
        <p:spPr>
          <a:xfrm>
            <a:off x="457200" y="1268760"/>
            <a:ext cx="8229600" cy="5256584"/>
          </a:xfrm>
        </p:spPr>
        <p:txBody>
          <a:bodyPr/>
          <a:lstStyle/>
          <a:p>
            <a:pPr marL="0" indent="0">
              <a:buNone/>
            </a:pPr>
            <a:r>
              <a:rPr lang="en-ZA" sz="2800" dirty="0">
                <a:latin typeface="Arial Unicode MS" panose="020B0604020202020204" pitchFamily="34" charset="-128"/>
                <a:ea typeface="Arial Unicode MS" panose="020B0604020202020204" pitchFamily="34" charset="-128"/>
                <a:cs typeface="Arial Unicode MS" panose="020B0604020202020204" pitchFamily="34" charset="-128"/>
              </a:rPr>
              <a:t>The decision to introduce Dolutegravir for all including women of child bearing potential was primarily based on the following factors:</a:t>
            </a:r>
          </a:p>
          <a:p>
            <a:pPr marL="0" indent="0">
              <a:buNone/>
            </a:pPr>
            <a:endParaRPr lang="en-ZA" sz="2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514350" indent="-514350">
              <a:buAutoNum type="arabicPeriod"/>
            </a:pPr>
            <a:r>
              <a:rPr lang="en-ZA" sz="2800" dirty="0">
                <a:latin typeface="Arial Unicode MS" panose="020B0604020202020204" pitchFamily="34" charset="-128"/>
                <a:ea typeface="Arial Unicode MS" panose="020B0604020202020204" pitchFamily="34" charset="-128"/>
                <a:cs typeface="Arial Unicode MS" panose="020B0604020202020204" pitchFamily="34" charset="-128"/>
              </a:rPr>
              <a:t>Ensuring the delivery of the best clinical outcomes.</a:t>
            </a:r>
          </a:p>
          <a:p>
            <a:pPr marL="514350" indent="-514350">
              <a:buAutoNum type="arabicPeriod"/>
            </a:pPr>
            <a:r>
              <a:rPr lang="en-ZA" sz="2800" dirty="0">
                <a:latin typeface="Arial Unicode MS" panose="020B0604020202020204" pitchFamily="34" charset="-128"/>
                <a:ea typeface="Arial Unicode MS" panose="020B0604020202020204" pitchFamily="34" charset="-128"/>
                <a:cs typeface="Arial Unicode MS" panose="020B0604020202020204" pitchFamily="34" charset="-128"/>
              </a:rPr>
              <a:t>Providing an alternative to older and more toxic ART regimens.</a:t>
            </a:r>
          </a:p>
          <a:p>
            <a:pPr marL="514350" indent="-514350">
              <a:buAutoNum type="arabicPeriod"/>
            </a:pPr>
            <a:r>
              <a:rPr lang="en-ZA" sz="2800" dirty="0">
                <a:latin typeface="Arial Unicode MS" panose="020B0604020202020204" pitchFamily="34" charset="-128"/>
                <a:ea typeface="Arial Unicode MS" panose="020B0604020202020204" pitchFamily="34" charset="-128"/>
                <a:cs typeface="Arial Unicode MS" panose="020B0604020202020204" pitchFamily="34" charset="-128"/>
              </a:rPr>
              <a:t>Preventing the continued spread of HIV-DR</a:t>
            </a:r>
          </a:p>
          <a:p>
            <a:pPr marL="0" indent="0">
              <a:buNone/>
            </a:pPr>
            <a:r>
              <a:rPr lang="en-ZA" sz="2800" i="1" dirty="0">
                <a:latin typeface="Arial Unicode MS" panose="020B0604020202020204" pitchFamily="34" charset="-128"/>
                <a:ea typeface="Arial Unicode MS" panose="020B0604020202020204" pitchFamily="34" charset="-128"/>
                <a:cs typeface="Arial Unicode MS" panose="020B0604020202020204" pitchFamily="34" charset="-128"/>
              </a:rPr>
              <a:t>	(which requires additional financial resources 	and clinical expertise)</a:t>
            </a:r>
          </a:p>
        </p:txBody>
      </p:sp>
    </p:spTree>
    <p:extLst>
      <p:ext uri="{BB962C8B-B14F-4D97-AF65-F5344CB8AC3E}">
        <p14:creationId xmlns:p14="http://schemas.microsoft.com/office/powerpoint/2010/main" val="1179310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solidFill>
                  <a:schemeClr val="accent2"/>
                </a:solidFill>
                <a:latin typeface="Franklin Gothic Book" pitchFamily="34" charset="0"/>
              </a:rPr>
              <a:t>Implementing </a:t>
            </a:r>
            <a:br>
              <a:rPr lang="en-ZA" b="1" dirty="0">
                <a:solidFill>
                  <a:schemeClr val="accent2"/>
                </a:solidFill>
                <a:latin typeface="Franklin Gothic Book" pitchFamily="34" charset="0"/>
              </a:rPr>
            </a:br>
            <a:r>
              <a:rPr lang="en-ZA" b="1" dirty="0">
                <a:solidFill>
                  <a:schemeClr val="accent2"/>
                </a:solidFill>
                <a:latin typeface="Franklin Gothic Book" pitchFamily="34" charset="0"/>
              </a:rPr>
              <a:t>Evidence-Based Guidelines</a:t>
            </a:r>
          </a:p>
        </p:txBody>
      </p:sp>
      <p:sp>
        <p:nvSpPr>
          <p:cNvPr id="3" name="Content Placeholder 2"/>
          <p:cNvSpPr>
            <a:spLocks noGrp="1"/>
          </p:cNvSpPr>
          <p:nvPr>
            <p:ph idx="1"/>
          </p:nvPr>
        </p:nvSpPr>
        <p:spPr>
          <a:xfrm>
            <a:off x="457200" y="2060848"/>
            <a:ext cx="8229600" cy="4065315"/>
          </a:xfrm>
        </p:spPr>
        <p:txBody>
          <a:bodyPr/>
          <a:lstStyle/>
          <a:p>
            <a:r>
              <a:rPr lang="en-ZA" dirty="0">
                <a:latin typeface="Arial Unicode MS" panose="020B0604020202020204" pitchFamily="34" charset="-128"/>
                <a:ea typeface="Arial Unicode MS" panose="020B0604020202020204" pitchFamily="34" charset="-128"/>
                <a:cs typeface="Arial Unicode MS" panose="020B0604020202020204" pitchFamily="34" charset="-128"/>
              </a:rPr>
              <a:t>The first phase of the Tsepamo Study had demonstrated that older ART treatment regimens had the worse birth outcomes.</a:t>
            </a:r>
          </a:p>
          <a:p>
            <a:pPr marL="0" indent="0">
              <a:buNone/>
            </a:pPr>
            <a:endParaRPr lang="en-ZA" sz="8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ZA" dirty="0">
                <a:latin typeface="Arial Unicode MS" panose="020B0604020202020204" pitchFamily="34" charset="-128"/>
                <a:ea typeface="Arial Unicode MS" panose="020B0604020202020204" pitchFamily="34" charset="-128"/>
                <a:cs typeface="Arial Unicode MS" panose="020B0604020202020204" pitchFamily="34" charset="-128"/>
              </a:rPr>
              <a:t>Plans to switch women off of these regimens put in place for the HIV/TB Clinical Care Guidelines Committee.</a:t>
            </a:r>
          </a:p>
        </p:txBody>
      </p:sp>
    </p:spTree>
    <p:extLst>
      <p:ext uri="{BB962C8B-B14F-4D97-AF65-F5344CB8AC3E}">
        <p14:creationId xmlns:p14="http://schemas.microsoft.com/office/powerpoint/2010/main" val="2143666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042" y="1720387"/>
            <a:ext cx="8647144" cy="1530583"/>
          </a:xfrm>
        </p:spPr>
        <p:txBody>
          <a:bodyPr>
            <a:normAutofit/>
          </a:bodyPr>
          <a:lstStyle/>
          <a:p>
            <a:pPr>
              <a:spcAft>
                <a:spcPts val="1200"/>
              </a:spcAft>
            </a:pPr>
            <a:r>
              <a:rPr lang="en-US" sz="2400" b="1" dirty="0">
                <a:solidFill>
                  <a:schemeClr val="tx2"/>
                </a:solidFill>
              </a:rPr>
              <a:t>Tsepamo 2-year analysis: </a:t>
            </a:r>
            <a:r>
              <a:rPr lang="en-US" sz="2400" dirty="0">
                <a:solidFill>
                  <a:srgbClr val="1B3861"/>
                </a:solidFill>
              </a:rPr>
              <a:t>EFV/TDF/FTC, the first-line WHO recommended regimen, is safer than older ART regimens in pregnancy</a:t>
            </a:r>
            <a:endParaRPr lang="en-US" sz="2400" baseline="30000" dirty="0">
              <a:solidFill>
                <a:srgbClr val="1B3861"/>
              </a:solidFill>
            </a:endParaRPr>
          </a:p>
          <a:p>
            <a:pPr marL="0" indent="0">
              <a:buNone/>
            </a:pPr>
            <a:endParaRPr lang="en-US" dirty="0">
              <a:solidFill>
                <a:srgbClr val="002060"/>
              </a:solidFill>
            </a:endParaRPr>
          </a:p>
          <a:p>
            <a:endParaRPr lang="en-US" dirty="0">
              <a:solidFill>
                <a:srgbClr val="002060"/>
              </a:solidFill>
            </a:endParaRPr>
          </a:p>
          <a:p>
            <a:endParaRPr lang="en-US" dirty="0">
              <a:solidFill>
                <a:srgbClr val="002060"/>
              </a:solidFill>
            </a:endParaRPr>
          </a:p>
        </p:txBody>
      </p:sp>
      <p:sp>
        <p:nvSpPr>
          <p:cNvPr id="4" name="TextBox 3"/>
          <p:cNvSpPr txBox="1"/>
          <p:nvPr/>
        </p:nvSpPr>
        <p:spPr>
          <a:xfrm>
            <a:off x="6614558" y="75837"/>
            <a:ext cx="2577362" cy="369332"/>
          </a:xfrm>
          <a:prstGeom prst="rect">
            <a:avLst/>
          </a:prstGeom>
          <a:noFill/>
        </p:spPr>
        <p:txBody>
          <a:bodyPr wrap="square" rtlCol="0">
            <a:spAutoFit/>
          </a:bodyPr>
          <a:lstStyle/>
          <a:p>
            <a:r>
              <a:rPr lang="en-US" dirty="0">
                <a:solidFill>
                  <a:schemeClr val="bg1"/>
                </a:solidFill>
              </a:rPr>
              <a:t>1. Zash et al. CROI 2017</a:t>
            </a:r>
          </a:p>
        </p:txBody>
      </p:sp>
      <p:grpSp>
        <p:nvGrpSpPr>
          <p:cNvPr id="5" name="Group 4"/>
          <p:cNvGrpSpPr/>
          <p:nvPr/>
        </p:nvGrpSpPr>
        <p:grpSpPr>
          <a:xfrm>
            <a:off x="0" y="0"/>
            <a:ext cx="9144000" cy="1510749"/>
            <a:chOff x="0" y="0"/>
            <a:chExt cx="9144000" cy="1510749"/>
          </a:xfrm>
        </p:grpSpPr>
        <p:sp>
          <p:nvSpPr>
            <p:cNvPr id="6" name="Rectangle 5"/>
            <p:cNvSpPr/>
            <p:nvPr/>
          </p:nvSpPr>
          <p:spPr>
            <a:xfrm>
              <a:off x="0" y="0"/>
              <a:ext cx="9144000" cy="1391478"/>
            </a:xfrm>
            <a:prstGeom prst="rect">
              <a:avLst/>
            </a:prstGeom>
            <a:solidFill>
              <a:schemeClr val="accent1">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0" y="1172818"/>
              <a:ext cx="9144000" cy="26835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0" y="1106556"/>
              <a:ext cx="9144000" cy="662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0" y="1444488"/>
              <a:ext cx="9144000" cy="662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 name="Title 1"/>
          <p:cNvSpPr>
            <a:spLocks noGrp="1"/>
          </p:cNvSpPr>
          <p:nvPr>
            <p:ph type="title"/>
          </p:nvPr>
        </p:nvSpPr>
        <p:spPr>
          <a:xfrm>
            <a:off x="0" y="457200"/>
            <a:ext cx="9144000" cy="471115"/>
          </a:xfrm>
        </p:spPr>
        <p:txBody>
          <a:bodyPr>
            <a:normAutofit fontScale="90000"/>
          </a:bodyPr>
          <a:lstStyle/>
          <a:p>
            <a:r>
              <a:rPr lang="en-US" sz="3600" dirty="0"/>
              <a:t>Prior Findings in Tsepamo</a:t>
            </a:r>
          </a:p>
        </p:txBody>
      </p:sp>
      <p:cxnSp>
        <p:nvCxnSpPr>
          <p:cNvPr id="11" name="Straight Connector 10"/>
          <p:cNvCxnSpPr/>
          <p:nvPr/>
        </p:nvCxnSpPr>
        <p:spPr>
          <a:xfrm>
            <a:off x="0" y="6331227"/>
            <a:ext cx="9144000" cy="0"/>
          </a:xfrm>
          <a:prstGeom prst="line">
            <a:avLst/>
          </a:prstGeom>
          <a:ln w="22225">
            <a:solidFill>
              <a:schemeClr val="bg1"/>
            </a:solidFill>
          </a:ln>
          <a:effectLst>
            <a:outerShdw blurRad="38100" dist="25400" dir="8100000" algn="tr"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aphicFrame>
        <p:nvGraphicFramePr>
          <p:cNvPr id="12" name="Content Placeholder 3"/>
          <p:cNvGraphicFramePr>
            <a:graphicFrameLocks/>
          </p:cNvGraphicFramePr>
          <p:nvPr>
            <p:extLst>
              <p:ext uri="{D42A27DB-BD31-4B8C-83A1-F6EECF244321}">
                <p14:modId xmlns:p14="http://schemas.microsoft.com/office/powerpoint/2010/main" val="1739981646"/>
              </p:ext>
            </p:extLst>
          </p:nvPr>
        </p:nvGraphicFramePr>
        <p:xfrm>
          <a:off x="1240199" y="2757952"/>
          <a:ext cx="7150548" cy="372720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186949289"/>
              </p:ext>
            </p:extLst>
          </p:nvPr>
        </p:nvGraphicFramePr>
        <p:xfrm>
          <a:off x="1916287" y="5310464"/>
          <a:ext cx="6275596" cy="719508"/>
        </p:xfrm>
        <a:graphic>
          <a:graphicData uri="http://schemas.openxmlformats.org/drawingml/2006/table">
            <a:tbl>
              <a:tblPr firstRow="1" bandRow="1">
                <a:tableStyleId>{7E9639D4-E3E2-4D34-9284-5A2195B3D0D7}</a:tableStyleId>
              </a:tblPr>
              <a:tblGrid>
                <a:gridCol w="1024101">
                  <a:extLst>
                    <a:ext uri="{9D8B030D-6E8A-4147-A177-3AD203B41FA5}">
                      <a16:colId xmlns:a16="http://schemas.microsoft.com/office/drawing/2014/main" xmlns="" val="20000"/>
                    </a:ext>
                  </a:extLst>
                </a:gridCol>
                <a:gridCol w="1083642">
                  <a:extLst>
                    <a:ext uri="{9D8B030D-6E8A-4147-A177-3AD203B41FA5}">
                      <a16:colId xmlns:a16="http://schemas.microsoft.com/office/drawing/2014/main" xmlns="" val="20001"/>
                    </a:ext>
                  </a:extLst>
                </a:gridCol>
                <a:gridCol w="1071733">
                  <a:extLst>
                    <a:ext uri="{9D8B030D-6E8A-4147-A177-3AD203B41FA5}">
                      <a16:colId xmlns:a16="http://schemas.microsoft.com/office/drawing/2014/main" xmlns="" val="20002"/>
                    </a:ext>
                  </a:extLst>
                </a:gridCol>
                <a:gridCol w="1041964">
                  <a:extLst>
                    <a:ext uri="{9D8B030D-6E8A-4147-A177-3AD203B41FA5}">
                      <a16:colId xmlns:a16="http://schemas.microsoft.com/office/drawing/2014/main" xmlns="" val="20003"/>
                    </a:ext>
                  </a:extLst>
                </a:gridCol>
                <a:gridCol w="1065779">
                  <a:extLst>
                    <a:ext uri="{9D8B030D-6E8A-4147-A177-3AD203B41FA5}">
                      <a16:colId xmlns:a16="http://schemas.microsoft.com/office/drawing/2014/main" xmlns="" val="20004"/>
                    </a:ext>
                  </a:extLst>
                </a:gridCol>
                <a:gridCol w="988377">
                  <a:extLst>
                    <a:ext uri="{9D8B030D-6E8A-4147-A177-3AD203B41FA5}">
                      <a16:colId xmlns:a16="http://schemas.microsoft.com/office/drawing/2014/main" xmlns="" val="20005"/>
                    </a:ext>
                  </a:extLst>
                </a:gridCol>
              </a:tblGrid>
              <a:tr h="258802">
                <a:tc>
                  <a:txBody>
                    <a:bodyPr/>
                    <a:lstStyle/>
                    <a:p>
                      <a:pPr algn="ctr"/>
                      <a:r>
                        <a:rPr lang="en-US" sz="1400" dirty="0">
                          <a:solidFill>
                            <a:srgbClr val="000000"/>
                          </a:solidFill>
                        </a:rPr>
                        <a:t>HIV-uninfected</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0" dirty="0">
                          <a:solidFill>
                            <a:schemeClr val="bg1"/>
                          </a:solidFill>
                        </a:rPr>
                        <a:t>(N=34,616)</a:t>
                      </a:r>
                    </a:p>
                  </a:txBody>
                  <a:tcPr marL="79427" marR="79427" marT="39714" marB="39714" anchor="ctr">
                    <a:lnL w="28575" cap="flat" cmpd="sng" algn="ctr">
                      <a:solidFill>
                        <a:srgbClr val="00000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a:solidFill>
                            <a:schemeClr val="tx2"/>
                          </a:solidFill>
                        </a:rPr>
                        <a:t>EFV/</a:t>
                      </a:r>
                    </a:p>
                    <a:p>
                      <a:pPr algn="ctr"/>
                      <a:r>
                        <a:rPr lang="en-US" sz="1400" b="1" dirty="0">
                          <a:solidFill>
                            <a:schemeClr val="tx2"/>
                          </a:solidFill>
                        </a:rPr>
                        <a:t>TDF/FTC </a:t>
                      </a:r>
                      <a:br>
                        <a:rPr lang="en-US" sz="1400" b="1" dirty="0">
                          <a:solidFill>
                            <a:schemeClr val="tx2"/>
                          </a:solidFill>
                        </a:rPr>
                      </a:br>
                      <a:r>
                        <a:rPr lang="en-US" sz="1400" b="0" dirty="0">
                          <a:solidFill>
                            <a:schemeClr val="tx2"/>
                          </a:solidFill>
                        </a:rPr>
                        <a:t>(N=2,503)</a:t>
                      </a:r>
                    </a:p>
                  </a:txBody>
                  <a:tcPr marL="79427" marR="79427" marT="39714" marB="39714"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20000"/>
                        <a:lumOff val="80000"/>
                      </a:schemeClr>
                    </a:solidFill>
                  </a:tcPr>
                </a:tc>
                <a:tc>
                  <a:txBody>
                    <a:bodyPr/>
                    <a:lstStyle/>
                    <a:p>
                      <a:pPr algn="ctr"/>
                      <a:r>
                        <a:rPr lang="en-US" sz="1400" b="1" dirty="0">
                          <a:solidFill>
                            <a:schemeClr val="tx2"/>
                          </a:solidFill>
                        </a:rPr>
                        <a:t>NVP/</a:t>
                      </a:r>
                    </a:p>
                    <a:p>
                      <a:pPr algn="ctr"/>
                      <a:r>
                        <a:rPr lang="en-US" sz="1400" b="1" dirty="0">
                          <a:solidFill>
                            <a:schemeClr val="tx2"/>
                          </a:solidFill>
                        </a:rPr>
                        <a:t>TDF/FTC</a:t>
                      </a:r>
                    </a:p>
                    <a:p>
                      <a:pPr algn="ctr"/>
                      <a:r>
                        <a:rPr lang="en-US" sz="1400" b="0" dirty="0">
                          <a:solidFill>
                            <a:schemeClr val="tx2"/>
                          </a:solidFill>
                        </a:rPr>
                        <a:t>(N=775)</a:t>
                      </a:r>
                    </a:p>
                  </a:txBody>
                  <a:tcPr marL="79427" marR="79427" marT="39714" marB="39714"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20000"/>
                        <a:lumOff val="80000"/>
                      </a:schemeClr>
                    </a:solidFill>
                  </a:tcPr>
                </a:tc>
                <a:tc>
                  <a:txBody>
                    <a:bodyPr/>
                    <a:lstStyle/>
                    <a:p>
                      <a:pPr algn="ctr"/>
                      <a:r>
                        <a:rPr lang="en-US" sz="1400" b="1" dirty="0">
                          <a:solidFill>
                            <a:schemeClr val="tx2"/>
                          </a:solidFill>
                        </a:rPr>
                        <a:t>NVP/</a:t>
                      </a:r>
                    </a:p>
                    <a:p>
                      <a:pPr algn="ctr"/>
                      <a:r>
                        <a:rPr lang="en-US" sz="1400" b="1" dirty="0">
                          <a:solidFill>
                            <a:schemeClr val="tx2"/>
                          </a:solidFill>
                        </a:rPr>
                        <a:t>ZDV/3TC</a:t>
                      </a:r>
                    </a:p>
                    <a:p>
                      <a:pPr algn="ctr"/>
                      <a:r>
                        <a:rPr lang="en-US" sz="1400" b="0" dirty="0">
                          <a:solidFill>
                            <a:schemeClr val="tx2"/>
                          </a:solidFill>
                        </a:rPr>
                        <a:t>(1,403)</a:t>
                      </a:r>
                    </a:p>
                  </a:txBody>
                  <a:tcPr marL="79427" marR="79427" marT="39714" marB="39714"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algn="ctr"/>
                      <a:r>
                        <a:rPr lang="en-US" sz="1400" b="1" baseline="0" dirty="0">
                          <a:solidFill>
                            <a:schemeClr val="tx2"/>
                          </a:solidFill>
                        </a:rPr>
                        <a:t>LPV-r /</a:t>
                      </a:r>
                    </a:p>
                    <a:p>
                      <a:pPr algn="ctr"/>
                      <a:r>
                        <a:rPr lang="en-US" sz="1400" b="1" baseline="0" dirty="0">
                          <a:solidFill>
                            <a:schemeClr val="tx2"/>
                          </a:solidFill>
                        </a:rPr>
                        <a:t>TDF/FTC </a:t>
                      </a:r>
                      <a:r>
                        <a:rPr lang="en-US" sz="1400" b="0" baseline="0" dirty="0">
                          <a:solidFill>
                            <a:schemeClr val="tx2"/>
                          </a:solidFill>
                        </a:rPr>
                        <a:t>(N=237)</a:t>
                      </a:r>
                      <a:endParaRPr lang="en-US" sz="1400" b="0" dirty="0">
                        <a:solidFill>
                          <a:schemeClr val="tx2"/>
                        </a:solidFill>
                      </a:endParaRPr>
                    </a:p>
                  </a:txBody>
                  <a:tcPr marL="79427" marR="79427" marT="39714" marB="39714"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20000"/>
                        <a:lumOff val="80000"/>
                      </a:schemeClr>
                    </a:solidFill>
                  </a:tcPr>
                </a:tc>
                <a:tc>
                  <a:txBody>
                    <a:bodyPr/>
                    <a:lstStyle/>
                    <a:p>
                      <a:pPr algn="ctr"/>
                      <a:r>
                        <a:rPr lang="en-US" sz="1400" b="1" dirty="0">
                          <a:solidFill>
                            <a:schemeClr val="tx2"/>
                          </a:solidFill>
                        </a:rPr>
                        <a:t>LPV-r/ZDV/3TC</a:t>
                      </a:r>
                      <a:br>
                        <a:rPr lang="en-US" sz="1400" b="1" dirty="0">
                          <a:solidFill>
                            <a:schemeClr val="tx2"/>
                          </a:solidFill>
                        </a:rPr>
                      </a:br>
                      <a:r>
                        <a:rPr lang="en-US" sz="1400" b="0" dirty="0">
                          <a:solidFill>
                            <a:schemeClr val="tx2"/>
                          </a:solidFill>
                        </a:rPr>
                        <a:t>(N=169)</a:t>
                      </a:r>
                    </a:p>
                  </a:txBody>
                  <a:tcPr marL="79427" marR="79427" marT="39714" marB="39714"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bl>
          </a:graphicData>
        </a:graphic>
      </p:graphicFrame>
      <p:sp>
        <p:nvSpPr>
          <p:cNvPr id="15" name="TextBox 14"/>
          <p:cNvSpPr txBox="1"/>
          <p:nvPr/>
        </p:nvSpPr>
        <p:spPr>
          <a:xfrm>
            <a:off x="6921703" y="0"/>
            <a:ext cx="2222297" cy="369332"/>
          </a:xfrm>
          <a:prstGeom prst="rect">
            <a:avLst/>
          </a:prstGeom>
          <a:noFill/>
        </p:spPr>
        <p:txBody>
          <a:bodyPr wrap="square" rtlCol="0">
            <a:spAutoFit/>
          </a:bodyPr>
          <a:lstStyle/>
          <a:p>
            <a:r>
              <a:rPr lang="en-US" dirty="0"/>
              <a:t>Zash et al. CROI 2017</a:t>
            </a:r>
          </a:p>
        </p:txBody>
      </p:sp>
      <p:sp>
        <p:nvSpPr>
          <p:cNvPr id="16" name="TextBox 15"/>
          <p:cNvSpPr txBox="1"/>
          <p:nvPr/>
        </p:nvSpPr>
        <p:spPr>
          <a:xfrm>
            <a:off x="291042" y="4168997"/>
            <a:ext cx="1240199" cy="1261884"/>
          </a:xfrm>
          <a:prstGeom prst="rect">
            <a:avLst/>
          </a:prstGeom>
          <a:noFill/>
        </p:spPr>
        <p:txBody>
          <a:bodyPr wrap="square" rtlCol="0">
            <a:spAutoFit/>
          </a:bodyPr>
          <a:lstStyle/>
          <a:p>
            <a:r>
              <a:rPr lang="en-US" sz="1200" dirty="0"/>
              <a:t>Any adverse</a:t>
            </a:r>
          </a:p>
          <a:p>
            <a:r>
              <a:rPr lang="en-US" sz="1200" dirty="0"/>
              <a:t>birth outcome </a:t>
            </a:r>
          </a:p>
          <a:p>
            <a:endParaRPr lang="en-US" sz="800" dirty="0"/>
          </a:p>
          <a:p>
            <a:endParaRPr lang="en-US" sz="800" dirty="0"/>
          </a:p>
          <a:p>
            <a:r>
              <a:rPr lang="en-US" sz="1200" dirty="0"/>
              <a:t>Severe adverse birth outcome</a:t>
            </a:r>
          </a:p>
        </p:txBody>
      </p:sp>
      <p:cxnSp>
        <p:nvCxnSpPr>
          <p:cNvPr id="18" name="Straight Arrow Connector 17"/>
          <p:cNvCxnSpPr/>
          <p:nvPr/>
        </p:nvCxnSpPr>
        <p:spPr>
          <a:xfrm>
            <a:off x="1415949" y="4387068"/>
            <a:ext cx="35112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1415949" y="5001264"/>
            <a:ext cx="35112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014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0"/>
            <a:ext cx="9144000" cy="1510749"/>
            <a:chOff x="0" y="0"/>
            <a:chExt cx="9144000" cy="1510749"/>
          </a:xfrm>
        </p:grpSpPr>
        <p:sp>
          <p:nvSpPr>
            <p:cNvPr id="7" name="Rectangle 6"/>
            <p:cNvSpPr/>
            <p:nvPr/>
          </p:nvSpPr>
          <p:spPr>
            <a:xfrm>
              <a:off x="0" y="0"/>
              <a:ext cx="9144000" cy="1391478"/>
            </a:xfrm>
            <a:prstGeom prst="rect">
              <a:avLst/>
            </a:prstGeom>
            <a:solidFill>
              <a:schemeClr val="accent1">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0" y="1172818"/>
              <a:ext cx="9144000" cy="26835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0" y="1106556"/>
              <a:ext cx="9144000" cy="662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0" y="1444488"/>
              <a:ext cx="9144000" cy="662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aphicFrame>
        <p:nvGraphicFramePr>
          <p:cNvPr id="4" name="Content Placeholder 3"/>
          <p:cNvGraphicFramePr>
            <a:graphicFrameLocks noGrp="1"/>
          </p:cNvGraphicFramePr>
          <p:nvPr>
            <p:ph idx="1"/>
            <p:extLst>
              <p:ext uri="{D42A27DB-BD31-4B8C-83A1-F6EECF244321}">
                <p14:modId xmlns:p14="http://schemas.microsoft.com/office/powerpoint/2010/main" val="2825598259"/>
              </p:ext>
            </p:extLst>
          </p:nvPr>
        </p:nvGraphicFramePr>
        <p:xfrm>
          <a:off x="2506349" y="1391478"/>
          <a:ext cx="5330171" cy="3789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4178390112"/>
              </p:ext>
            </p:extLst>
          </p:nvPr>
        </p:nvGraphicFramePr>
        <p:xfrm>
          <a:off x="1152921" y="4399696"/>
          <a:ext cx="5630933" cy="2119750"/>
        </p:xfrm>
        <a:graphic>
          <a:graphicData uri="http://schemas.openxmlformats.org/drawingml/2006/table">
            <a:tbl>
              <a:tblPr firstRow="1" bandRow="1">
                <a:tableStyleId>{7E9639D4-E3E2-4D34-9284-5A2195B3D0D7}</a:tableStyleId>
              </a:tblPr>
              <a:tblGrid>
                <a:gridCol w="2071916">
                  <a:extLst>
                    <a:ext uri="{9D8B030D-6E8A-4147-A177-3AD203B41FA5}">
                      <a16:colId xmlns="" xmlns:a16="http://schemas.microsoft.com/office/drawing/2014/main" val="20000"/>
                    </a:ext>
                  </a:extLst>
                </a:gridCol>
                <a:gridCol w="1790277">
                  <a:extLst>
                    <a:ext uri="{9D8B030D-6E8A-4147-A177-3AD203B41FA5}">
                      <a16:colId xmlns="" xmlns:a16="http://schemas.microsoft.com/office/drawing/2014/main" val="20001"/>
                    </a:ext>
                  </a:extLst>
                </a:gridCol>
                <a:gridCol w="1768740">
                  <a:extLst>
                    <a:ext uri="{9D8B030D-6E8A-4147-A177-3AD203B41FA5}">
                      <a16:colId xmlns="" xmlns:a16="http://schemas.microsoft.com/office/drawing/2014/main" val="20002"/>
                    </a:ext>
                  </a:extLst>
                </a:gridCol>
              </a:tblGrid>
              <a:tr h="603063">
                <a:tc>
                  <a:txBody>
                    <a:bodyPr/>
                    <a:lstStyle/>
                    <a:p>
                      <a:pPr algn="ctr"/>
                      <a:endParaRPr lang="en-US" sz="1400" b="0" dirty="0">
                        <a:solidFill>
                          <a:schemeClr val="tx2"/>
                        </a:solidFill>
                      </a:endParaRPr>
                    </a:p>
                  </a:txBody>
                  <a:tcPr marL="79427" marR="79427" marT="39714" marB="39714"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20000"/>
                        <a:lumOff val="80000"/>
                      </a:schemeClr>
                    </a:solidFill>
                  </a:tcPr>
                </a:tc>
                <a:tc>
                  <a:txBody>
                    <a:bodyPr/>
                    <a:lstStyle/>
                    <a:p>
                      <a:pPr algn="ctr"/>
                      <a:r>
                        <a:rPr lang="en-US" sz="1600" b="1" dirty="0">
                          <a:solidFill>
                            <a:schemeClr val="tx2"/>
                          </a:solidFill>
                        </a:rPr>
                        <a:t>DTG/TDF/FTC</a:t>
                      </a:r>
                    </a:p>
                    <a:p>
                      <a:pPr algn="ctr"/>
                      <a:r>
                        <a:rPr lang="en-US" sz="1600" b="0" dirty="0">
                          <a:solidFill>
                            <a:schemeClr val="tx2"/>
                          </a:solidFill>
                        </a:rPr>
                        <a:t>(845)</a:t>
                      </a:r>
                    </a:p>
                  </a:txBody>
                  <a:tcPr marL="79427" marR="79427" marT="39714" marB="39714"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20000"/>
                        <a:lumOff val="80000"/>
                      </a:schemeClr>
                    </a:solidFill>
                  </a:tcPr>
                </a:tc>
                <a:tc>
                  <a:txBody>
                    <a:bodyPr/>
                    <a:lstStyle/>
                    <a:p>
                      <a:pPr algn="ctr"/>
                      <a:r>
                        <a:rPr lang="en-US" sz="1600" b="1" baseline="0" dirty="0">
                          <a:solidFill>
                            <a:schemeClr val="tx2"/>
                          </a:solidFill>
                        </a:rPr>
                        <a:t>EFV/TDF/FTC</a:t>
                      </a:r>
                    </a:p>
                    <a:p>
                      <a:pPr algn="ctr"/>
                      <a:r>
                        <a:rPr lang="en-US" sz="1600" b="1" baseline="0" dirty="0">
                          <a:solidFill>
                            <a:schemeClr val="tx2"/>
                          </a:solidFill>
                        </a:rPr>
                        <a:t> </a:t>
                      </a:r>
                      <a:r>
                        <a:rPr lang="en-US" sz="1600" b="0" baseline="0" dirty="0">
                          <a:solidFill>
                            <a:schemeClr val="tx2"/>
                          </a:solidFill>
                        </a:rPr>
                        <a:t>(N=4593)</a:t>
                      </a:r>
                      <a:endParaRPr lang="en-US" sz="1600" b="0" dirty="0">
                        <a:solidFill>
                          <a:schemeClr val="tx2"/>
                        </a:solidFill>
                      </a:endParaRPr>
                    </a:p>
                  </a:txBody>
                  <a:tcPr marL="79427" marR="79427" marT="39714" marB="39714"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0"/>
                  </a:ext>
                </a:extLst>
              </a:tr>
              <a:tr h="812712">
                <a:tc>
                  <a:txBody>
                    <a:bodyPr/>
                    <a:lstStyle/>
                    <a:p>
                      <a:pPr algn="ctr"/>
                      <a:r>
                        <a:rPr lang="en-US" sz="1600" b="1" dirty="0">
                          <a:solidFill>
                            <a:schemeClr val="tx1"/>
                          </a:solidFill>
                        </a:rPr>
                        <a:t>Any Adverse </a:t>
                      </a:r>
                      <a:br>
                        <a:rPr lang="en-US" sz="1600" b="1" dirty="0">
                          <a:solidFill>
                            <a:schemeClr val="tx1"/>
                          </a:solidFill>
                        </a:rPr>
                      </a:br>
                      <a:r>
                        <a:rPr lang="en-US" sz="1600" b="1" dirty="0">
                          <a:solidFill>
                            <a:schemeClr val="tx1"/>
                          </a:solidFill>
                        </a:rPr>
                        <a:t>Birth</a:t>
                      </a:r>
                      <a:r>
                        <a:rPr lang="en-US" sz="1600" b="1" baseline="0" dirty="0">
                          <a:solidFill>
                            <a:schemeClr val="tx1"/>
                          </a:solidFill>
                        </a:rPr>
                        <a:t> </a:t>
                      </a:r>
                      <a:r>
                        <a:rPr lang="en-US" sz="1600" b="1" dirty="0">
                          <a:solidFill>
                            <a:schemeClr val="tx1"/>
                          </a:solidFill>
                        </a:rPr>
                        <a:t>Outcome</a:t>
                      </a:r>
                    </a:p>
                    <a:p>
                      <a:pPr algn="ctr"/>
                      <a:r>
                        <a:rPr lang="en-US" sz="1600" b="0" dirty="0">
                          <a:solidFill>
                            <a:schemeClr val="tx1"/>
                          </a:solidFill>
                        </a:rPr>
                        <a:t>aRR*</a:t>
                      </a:r>
                      <a:r>
                        <a:rPr lang="en-US" sz="1600" b="0" baseline="0" dirty="0">
                          <a:solidFill>
                            <a:schemeClr val="tx1"/>
                          </a:solidFill>
                        </a:rPr>
                        <a:t> (95% CI)</a:t>
                      </a:r>
                      <a:endParaRPr lang="en-US" sz="1600" b="0" dirty="0">
                        <a:solidFill>
                          <a:schemeClr val="tx1"/>
                        </a:solidFill>
                      </a:endParaRPr>
                    </a:p>
                  </a:txBody>
                  <a:tcPr marL="79427" marR="79427" marT="39714" marB="39714"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ctr"/>
                      <a:r>
                        <a:rPr lang="en-US" sz="1600" b="1" dirty="0">
                          <a:solidFill>
                            <a:schemeClr val="tx1"/>
                          </a:solidFill>
                        </a:rPr>
                        <a:t>1.0 (0.9,1.1)</a:t>
                      </a:r>
                      <a:endParaRPr lang="en-US" sz="1600" b="0" dirty="0">
                        <a:solidFill>
                          <a:schemeClr val="tx1"/>
                        </a:solidFill>
                      </a:endParaRPr>
                    </a:p>
                  </a:txBody>
                  <a:tcPr marL="79427" marR="79427" marT="39714" marB="39714"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ref</a:t>
                      </a:r>
                      <a:endParaRPr lang="en-US" sz="1600" b="0" dirty="0">
                        <a:solidFill>
                          <a:schemeClr val="tx1"/>
                        </a:solidFill>
                      </a:endParaRPr>
                    </a:p>
                  </a:txBody>
                  <a:tcPr marL="79427" marR="79427" marT="39714" marB="39714"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1"/>
                  </a:ext>
                </a:extLst>
              </a:tr>
              <a:tr h="703975">
                <a:tc>
                  <a:txBody>
                    <a:bodyPr/>
                    <a:lstStyle/>
                    <a:p>
                      <a:pPr algn="ctr"/>
                      <a:r>
                        <a:rPr lang="en-US" sz="1600" b="1" dirty="0">
                          <a:solidFill>
                            <a:srgbClr val="000000"/>
                          </a:solidFill>
                        </a:rPr>
                        <a:t>Severe</a:t>
                      </a:r>
                      <a:r>
                        <a:rPr lang="en-US" sz="1600" b="1" baseline="0" dirty="0">
                          <a:solidFill>
                            <a:srgbClr val="000000"/>
                          </a:solidFill>
                        </a:rPr>
                        <a:t> Birth Outcome </a:t>
                      </a:r>
                    </a:p>
                    <a:p>
                      <a:pPr algn="ctr"/>
                      <a:r>
                        <a:rPr lang="en-US" sz="1600" b="0" baseline="0" dirty="0">
                          <a:solidFill>
                            <a:srgbClr val="000000"/>
                          </a:solidFill>
                        </a:rPr>
                        <a:t>aRR* (95% CI)</a:t>
                      </a:r>
                      <a:endParaRPr lang="en-US" sz="1600" b="0" dirty="0">
                        <a:solidFill>
                          <a:srgbClr val="000000"/>
                        </a:solidFill>
                      </a:endParaRPr>
                    </a:p>
                  </a:txBody>
                  <a:tcPr marL="79427" marR="79427" marT="39714" marB="39714"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1.0 (0.8,1.2)</a:t>
                      </a:r>
                      <a:endParaRPr lang="en-US" sz="1600" b="0" dirty="0">
                        <a:solidFill>
                          <a:schemeClr val="tx1"/>
                        </a:solidFill>
                      </a:endParaRPr>
                    </a:p>
                  </a:txBody>
                  <a:tcPr marL="79427" marR="79427" marT="39714" marB="39714"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ref</a:t>
                      </a:r>
                      <a:endParaRPr lang="en-US" sz="1600" b="0" dirty="0">
                        <a:solidFill>
                          <a:schemeClr val="tx1"/>
                        </a:solidFill>
                      </a:endParaRPr>
                    </a:p>
                  </a:txBody>
                  <a:tcPr marL="79427" marR="79427" marT="39714" marB="39714"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extLst>
                  <a:ext uri="{0D108BD9-81ED-4DB2-BD59-A6C34878D82A}">
                    <a16:rowId xmlns="" xmlns:a16="http://schemas.microsoft.com/office/drawing/2014/main" val="10002"/>
                  </a:ext>
                </a:extLst>
              </a:tr>
            </a:tbl>
          </a:graphicData>
        </a:graphic>
      </p:graphicFrame>
      <p:sp>
        <p:nvSpPr>
          <p:cNvPr id="2" name="TextBox 1"/>
          <p:cNvSpPr txBox="1"/>
          <p:nvPr/>
        </p:nvSpPr>
        <p:spPr>
          <a:xfrm>
            <a:off x="0" y="374677"/>
            <a:ext cx="9144000" cy="646331"/>
          </a:xfrm>
          <a:prstGeom prst="rect">
            <a:avLst/>
          </a:prstGeom>
          <a:noFill/>
        </p:spPr>
        <p:txBody>
          <a:bodyPr wrap="square" rtlCol="0">
            <a:spAutoFit/>
          </a:bodyPr>
          <a:lstStyle/>
          <a:p>
            <a:pPr algn="ctr"/>
            <a:r>
              <a:rPr lang="en-US" sz="3600" dirty="0"/>
              <a:t>Total and Severe Adverse Birth Outcomes </a:t>
            </a:r>
            <a:r>
              <a:rPr lang="en-US" sz="1200" dirty="0"/>
              <a:t>	</a:t>
            </a:r>
            <a:endParaRPr lang="en-US" sz="1000" dirty="0"/>
          </a:p>
        </p:txBody>
      </p:sp>
      <p:sp>
        <p:nvSpPr>
          <p:cNvPr id="3" name="TextBox 2"/>
          <p:cNvSpPr txBox="1"/>
          <p:nvPr/>
        </p:nvSpPr>
        <p:spPr>
          <a:xfrm>
            <a:off x="2991579" y="6504678"/>
            <a:ext cx="6152421" cy="338554"/>
          </a:xfrm>
          <a:prstGeom prst="rect">
            <a:avLst/>
          </a:prstGeom>
          <a:noFill/>
        </p:spPr>
        <p:txBody>
          <a:bodyPr wrap="square" rtlCol="0">
            <a:spAutoFit/>
          </a:bodyPr>
          <a:lstStyle/>
          <a:p>
            <a:r>
              <a:rPr lang="en-US" sz="1600" dirty="0">
                <a:solidFill>
                  <a:srgbClr val="1B3861"/>
                </a:solidFill>
              </a:rPr>
              <a:t>*Models adjusted for maternal age, educational attainment and gravida</a:t>
            </a:r>
          </a:p>
        </p:txBody>
      </p:sp>
      <p:sp>
        <p:nvSpPr>
          <p:cNvPr id="11" name="TextBox 10"/>
          <p:cNvSpPr txBox="1"/>
          <p:nvPr/>
        </p:nvSpPr>
        <p:spPr>
          <a:xfrm>
            <a:off x="1751380" y="2976022"/>
            <a:ext cx="1240199" cy="1107996"/>
          </a:xfrm>
          <a:prstGeom prst="rect">
            <a:avLst/>
          </a:prstGeom>
          <a:noFill/>
        </p:spPr>
        <p:txBody>
          <a:bodyPr wrap="square" rtlCol="0">
            <a:spAutoFit/>
          </a:bodyPr>
          <a:lstStyle/>
          <a:p>
            <a:r>
              <a:rPr lang="en-US" sz="1100" dirty="0"/>
              <a:t>Any adverse</a:t>
            </a:r>
          </a:p>
          <a:p>
            <a:r>
              <a:rPr lang="en-US" sz="1100" dirty="0"/>
              <a:t>birth outcome </a:t>
            </a:r>
          </a:p>
          <a:p>
            <a:endParaRPr lang="en-US" sz="1100" dirty="0"/>
          </a:p>
          <a:p>
            <a:endParaRPr lang="en-US" sz="1100" dirty="0"/>
          </a:p>
          <a:p>
            <a:r>
              <a:rPr lang="en-US" sz="1100" dirty="0"/>
              <a:t>Severe adverse birth outcome</a:t>
            </a:r>
          </a:p>
        </p:txBody>
      </p:sp>
      <p:cxnSp>
        <p:nvCxnSpPr>
          <p:cNvPr id="12" name="Straight Arrow Connector 11"/>
          <p:cNvCxnSpPr/>
          <p:nvPr/>
        </p:nvCxnSpPr>
        <p:spPr>
          <a:xfrm>
            <a:off x="2880855" y="3219749"/>
            <a:ext cx="35112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2880855" y="4040721"/>
            <a:ext cx="35112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89148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a:xfrm>
            <a:off x="0" y="2060848"/>
            <a:ext cx="9144000" cy="4093915"/>
          </a:xfrm>
        </p:spPr>
        <p:txBody>
          <a:bodyPr/>
          <a:lstStyle/>
          <a:p>
            <a:pPr marL="0" indent="0" algn="ctr">
              <a:buNone/>
            </a:pPr>
            <a:r>
              <a:rPr lang="en-ZA" sz="4400" b="1" dirty="0">
                <a:solidFill>
                  <a:srgbClr val="FF0000"/>
                </a:solidFill>
                <a:latin typeface="Franklin Gothic Book" pitchFamily="34" charset="0"/>
              </a:rPr>
              <a:t>The DTG NTD signal…..</a:t>
            </a:r>
          </a:p>
        </p:txBody>
      </p:sp>
    </p:spTree>
    <p:extLst>
      <p:ext uri="{BB962C8B-B14F-4D97-AF65-F5344CB8AC3E}">
        <p14:creationId xmlns:p14="http://schemas.microsoft.com/office/powerpoint/2010/main" val="4031636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solidFill>
                  <a:schemeClr val="accent2"/>
                </a:solidFill>
                <a:latin typeface="Franklin Gothic Book" pitchFamily="34" charset="0"/>
              </a:rPr>
              <a:t>Immediate Actions</a:t>
            </a:r>
          </a:p>
        </p:txBody>
      </p:sp>
      <p:sp>
        <p:nvSpPr>
          <p:cNvPr id="3" name="Content Placeholder 2"/>
          <p:cNvSpPr>
            <a:spLocks noGrp="1"/>
          </p:cNvSpPr>
          <p:nvPr>
            <p:ph idx="1"/>
          </p:nvPr>
        </p:nvSpPr>
        <p:spPr/>
        <p:txBody>
          <a:bodyPr/>
          <a:lstStyle/>
          <a:p>
            <a:r>
              <a:rPr lang="en-ZA" sz="2800" dirty="0">
                <a:latin typeface="Arial Unicode MS" panose="020B0604020202020204" pitchFamily="34" charset="-128"/>
                <a:ea typeface="Arial Unicode MS" panose="020B0604020202020204" pitchFamily="34" charset="-128"/>
                <a:cs typeface="Arial Unicode MS" panose="020B0604020202020204" pitchFamily="34" charset="-128"/>
              </a:rPr>
              <a:t>Recommendation for women desiring pregnancy to be initiated (or switch) to TRU/EFV. </a:t>
            </a:r>
          </a:p>
          <a:p>
            <a:r>
              <a:rPr lang="en-ZA" sz="2800" dirty="0">
                <a:latin typeface="Arial Unicode MS" panose="020B0604020202020204" pitchFamily="34" charset="-128"/>
                <a:ea typeface="Arial Unicode MS" panose="020B0604020202020204" pitchFamily="34" charset="-128"/>
                <a:cs typeface="Arial Unicode MS" panose="020B0604020202020204" pitchFamily="34" charset="-128"/>
              </a:rPr>
              <a:t> Women not desiring pregnancy  DTG with family planning an option.</a:t>
            </a:r>
          </a:p>
          <a:p>
            <a:r>
              <a:rPr lang="en-ZA" sz="2800" dirty="0">
                <a:latin typeface="Arial Unicode MS" panose="020B0604020202020204" pitchFamily="34" charset="-128"/>
                <a:ea typeface="Arial Unicode MS" panose="020B0604020202020204" pitchFamily="34" charset="-128"/>
                <a:cs typeface="Arial Unicode MS" panose="020B0604020202020204" pitchFamily="34" charset="-128"/>
              </a:rPr>
              <a:t>Expanding the BHP study </a:t>
            </a:r>
            <a:r>
              <a:rPr lang="en-ZA" sz="2800" i="1" dirty="0">
                <a:latin typeface="Arial Unicode MS" panose="020B0604020202020204" pitchFamily="34" charset="-128"/>
                <a:ea typeface="Arial Unicode MS" panose="020B0604020202020204" pitchFamily="34" charset="-128"/>
                <a:cs typeface="Arial Unicode MS" panose="020B0604020202020204" pitchFamily="34" charset="-128"/>
              </a:rPr>
              <a:t>(increase coverage from 45% -72%of all delivery sites)</a:t>
            </a:r>
          </a:p>
          <a:p>
            <a:r>
              <a:rPr lang="en-ZA" sz="2800" dirty="0">
                <a:latin typeface="Arial Unicode MS" panose="020B0604020202020204" pitchFamily="34" charset="-128"/>
                <a:ea typeface="Arial Unicode MS" panose="020B0604020202020204" pitchFamily="34" charset="-128"/>
                <a:cs typeface="Arial Unicode MS" panose="020B0604020202020204" pitchFamily="34" charset="-128"/>
              </a:rPr>
              <a:t>Complete evaluation including genetic studies on the 4 cases of NTDs</a:t>
            </a:r>
          </a:p>
          <a:p>
            <a:pPr marL="0" indent="0">
              <a:buNone/>
            </a:pPr>
            <a:endParaRPr lang="en-ZA" sz="2800" dirty="0">
              <a:latin typeface="Franklin Gothic Book" pitchFamily="34" charset="0"/>
            </a:endParaRPr>
          </a:p>
        </p:txBody>
      </p:sp>
    </p:spTree>
    <p:extLst>
      <p:ext uri="{BB962C8B-B14F-4D97-AF65-F5344CB8AC3E}">
        <p14:creationId xmlns:p14="http://schemas.microsoft.com/office/powerpoint/2010/main" val="3120229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ZA" b="1" dirty="0">
                <a:solidFill>
                  <a:schemeClr val="accent2"/>
                </a:solidFill>
                <a:latin typeface="Franklin Gothic Book" pitchFamily="34" charset="0"/>
              </a:rPr>
              <a:t>Immediate Actions</a:t>
            </a:r>
          </a:p>
        </p:txBody>
      </p:sp>
      <p:sp>
        <p:nvSpPr>
          <p:cNvPr id="3" name="Content Placeholder 2"/>
          <p:cNvSpPr>
            <a:spLocks noGrp="1"/>
          </p:cNvSpPr>
          <p:nvPr>
            <p:ph idx="1"/>
          </p:nvPr>
        </p:nvSpPr>
        <p:spPr>
          <a:xfrm>
            <a:off x="457200" y="1052736"/>
            <a:ext cx="8229600" cy="5073427"/>
          </a:xfrm>
        </p:spPr>
        <p:txBody>
          <a:bodyPr/>
          <a:lstStyle/>
          <a:p>
            <a:r>
              <a:rPr lang="en-ZA" dirty="0">
                <a:latin typeface="Arial Unicode MS" panose="020B0604020202020204" pitchFamily="34" charset="-128"/>
                <a:ea typeface="Arial Unicode MS" panose="020B0604020202020204" pitchFamily="34" charset="-128"/>
                <a:cs typeface="Arial Unicode MS" panose="020B0604020202020204" pitchFamily="34" charset="-128"/>
              </a:rPr>
              <a:t>CDC support of surveillance program to increase to &gt; 90% of delivery sites.</a:t>
            </a:r>
            <a:endParaRPr lang="en-ZA" dirty="0">
              <a:latin typeface="Franklin Gothic Book" pitchFamily="34" charset="0"/>
            </a:endParaRPr>
          </a:p>
          <a:p>
            <a:r>
              <a:rPr lang="en-ZA" dirty="0">
                <a:latin typeface="Franklin Gothic Book" pitchFamily="34" charset="0"/>
              </a:rPr>
              <a:t>Time frame is short to implement this model as there will be less women exposed to DTG at conception over time.</a:t>
            </a:r>
          </a:p>
          <a:p>
            <a:r>
              <a:rPr lang="en-ZA" dirty="0">
                <a:solidFill>
                  <a:srgbClr val="CF32B3"/>
                </a:solidFill>
                <a:latin typeface="Franklin Gothic Book" pitchFamily="34" charset="0"/>
              </a:rPr>
              <a:t>Status of cluster investigation, unclear</a:t>
            </a:r>
          </a:p>
        </p:txBody>
      </p:sp>
    </p:spTree>
    <p:extLst>
      <p:ext uri="{BB962C8B-B14F-4D97-AF65-F5344CB8AC3E}">
        <p14:creationId xmlns:p14="http://schemas.microsoft.com/office/powerpoint/2010/main" val="2291749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lstStyle/>
          <a:p>
            <a:r>
              <a:rPr lang="en-ZA" dirty="0">
                <a:solidFill>
                  <a:schemeClr val="accent2"/>
                </a:solidFill>
                <a:latin typeface="Franklin Gothic Book" pitchFamily="34" charset="0"/>
              </a:rPr>
              <a:t>Improving Contraceptive Options</a:t>
            </a:r>
            <a:br>
              <a:rPr lang="en-ZA" dirty="0">
                <a:solidFill>
                  <a:schemeClr val="accent2"/>
                </a:solidFill>
                <a:latin typeface="Franklin Gothic Book" pitchFamily="34" charset="0"/>
              </a:rPr>
            </a:br>
            <a:r>
              <a:rPr lang="en-ZA" b="1" dirty="0">
                <a:solidFill>
                  <a:schemeClr val="accent3"/>
                </a:solidFill>
                <a:latin typeface="Franklin Gothic Book" pitchFamily="34" charset="0"/>
              </a:rPr>
              <a:t>“The Silver Lining”</a:t>
            </a:r>
          </a:p>
        </p:txBody>
      </p:sp>
      <p:sp>
        <p:nvSpPr>
          <p:cNvPr id="3" name="Content Placeholder 2"/>
          <p:cNvSpPr>
            <a:spLocks noGrp="1"/>
          </p:cNvSpPr>
          <p:nvPr>
            <p:ph idx="1"/>
          </p:nvPr>
        </p:nvSpPr>
        <p:spPr>
          <a:xfrm>
            <a:off x="457200" y="1988840"/>
            <a:ext cx="8435280" cy="4137323"/>
          </a:xfrm>
        </p:spPr>
        <p:txBody>
          <a:bodyPr/>
          <a:lstStyle/>
          <a:p>
            <a:pPr marL="0" indent="0" algn="ctr">
              <a:buNone/>
            </a:pPr>
            <a:r>
              <a:rPr lang="en-ZA" sz="4400" dirty="0">
                <a:latin typeface="Franklin Gothic Book" pitchFamily="34" charset="0"/>
              </a:rPr>
              <a:t>Regardless of what the final outcomes of BHP Birth Outcomes Study – improving contraceptive options for HIV positive women </a:t>
            </a:r>
          </a:p>
          <a:p>
            <a:pPr marL="0" indent="0" algn="ctr">
              <a:buNone/>
            </a:pPr>
            <a:r>
              <a:rPr lang="en-ZA" sz="4400" dirty="0">
                <a:latin typeface="Franklin Gothic Book" pitchFamily="34" charset="0"/>
              </a:rPr>
              <a:t>is long overdue.</a:t>
            </a:r>
          </a:p>
        </p:txBody>
      </p:sp>
    </p:spTree>
    <p:extLst>
      <p:ext uri="{BB962C8B-B14F-4D97-AF65-F5344CB8AC3E}">
        <p14:creationId xmlns:p14="http://schemas.microsoft.com/office/powerpoint/2010/main" val="227336203"/>
      </p:ext>
    </p:extLst>
  </p:cSld>
  <p:clrMapOvr>
    <a:masterClrMapping/>
  </p:clrMapOvr>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9790</TotalTime>
  <Words>934</Words>
  <Application>Microsoft Office PowerPoint</Application>
  <PresentationFormat>On-screen Show (4:3)</PresentationFormat>
  <Paragraphs>146</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Botswana  Moving Forward with DTG</vt:lpstr>
      <vt:lpstr>Background</vt:lpstr>
      <vt:lpstr>Implementing  Evidence-Based Guidelines</vt:lpstr>
      <vt:lpstr>Prior Findings in Tsepamo</vt:lpstr>
      <vt:lpstr>PowerPoint Presentation</vt:lpstr>
      <vt:lpstr>PowerPoint Presentation</vt:lpstr>
      <vt:lpstr>Immediate Actions</vt:lpstr>
      <vt:lpstr>Immediate Actions</vt:lpstr>
      <vt:lpstr>Improving Contraceptive Options “The Silver Lining”</vt:lpstr>
      <vt:lpstr>Important Considerations for Improving Contraceptive Options</vt:lpstr>
      <vt:lpstr>Improving Contraceptive Options </vt:lpstr>
      <vt:lpstr>Final Thoughts</vt:lpstr>
      <vt:lpstr>Many 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SUSTAINABILITY OF THE BOTSWANA HIV RESPONSE</dc:title>
  <dc:creator>Yengwayo</dc:creator>
  <cp:lastModifiedBy>DOHERTY, Meg</cp:lastModifiedBy>
  <cp:revision>514</cp:revision>
  <cp:lastPrinted>2016-03-07T13:23:39Z</cp:lastPrinted>
  <dcterms:created xsi:type="dcterms:W3CDTF">2014-08-05T07:34:46Z</dcterms:created>
  <dcterms:modified xsi:type="dcterms:W3CDTF">2018-07-23T08:49:15Z</dcterms:modified>
</cp:coreProperties>
</file>